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4" r:id="rId15"/>
    <p:sldId id="273" r:id="rId16"/>
    <p:sldId id="275" r:id="rId17"/>
    <p:sldId id="276" r:id="rId18"/>
    <p:sldId id="277" r:id="rId19"/>
    <p:sldId id="271" r:id="rId20"/>
    <p:sldId id="278" r:id="rId21"/>
    <p:sldId id="279" r:id="rId22"/>
    <p:sldId id="298" r:id="rId23"/>
    <p:sldId id="282" r:id="rId24"/>
    <p:sldId id="283" r:id="rId25"/>
    <p:sldId id="281" r:id="rId26"/>
    <p:sldId id="285" r:id="rId27"/>
    <p:sldId id="284" r:id="rId28"/>
    <p:sldId id="280" r:id="rId29"/>
    <p:sldId id="291" r:id="rId30"/>
    <p:sldId id="293" r:id="rId31"/>
    <p:sldId id="292" r:id="rId32"/>
    <p:sldId id="286" r:id="rId33"/>
    <p:sldId id="296" r:id="rId34"/>
    <p:sldId id="287" r:id="rId35"/>
    <p:sldId id="289" r:id="rId36"/>
    <p:sldId id="290" r:id="rId37"/>
    <p:sldId id="294" r:id="rId38"/>
    <p:sldId id="297" r:id="rId39"/>
    <p:sldId id="295" r:id="rId40"/>
    <p:sldId id="272" r:id="rId41"/>
    <p:sldId id="299" r:id="rId42"/>
    <p:sldId id="301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7DAB"/>
    <a:srgbClr val="5B9BD5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302" autoAdjust="0"/>
  </p:normalViewPr>
  <p:slideViewPr>
    <p:cSldViewPr snapToGrid="0">
      <p:cViewPr>
        <p:scale>
          <a:sx n="75" d="100"/>
          <a:sy n="75" d="100"/>
        </p:scale>
        <p:origin x="1338" y="4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EF1D0-C7AF-448A-BE7B-207C559C7736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6AD07F-DA63-4293-914A-25E0CC2937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081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隐藏单元必须准备好进行模型之间的交换和互换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AD07F-DA63-4293-914A-25E0CC29371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118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AD07F-DA63-4293-914A-25E0CC29371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156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Click to edit Master subtitle style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CD2C4-88AE-4FC4-B0AC-4DAED60F86CD}" type="datetime1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2" b="95833" l="805" r="50302"/>
                    </a14:imgEffect>
                  </a14:imgLayer>
                </a14:imgProps>
              </a:ext>
            </a:extLst>
          </a:blip>
          <a:srcRect l="1834" t="5944" r="52105" b="8391"/>
          <a:stretch/>
        </p:blipFill>
        <p:spPr>
          <a:xfrm>
            <a:off x="11215713" y="109298"/>
            <a:ext cx="762106" cy="7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91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4B3F8-8819-40E7-ABCE-BEF2CB4C0A99}" type="datetime1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403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D3A5-862A-4E5D-9926-E2F31D91A035}" type="datetime1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765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50" y="365126"/>
            <a:ext cx="10939849" cy="994118"/>
          </a:xfrm>
        </p:spPr>
        <p:txBody>
          <a:bodyPr/>
          <a:lstStyle>
            <a:lvl1pPr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50" y="1556951"/>
            <a:ext cx="10939849" cy="5000368"/>
          </a:xfrm>
        </p:spPr>
        <p:txBody>
          <a:bodyPr/>
          <a:lstStyle>
            <a:lvl1pPr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 smtClean="0"/>
              <a:t>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5644-F86D-4594-A401-36B80A0A0845}" type="datetime1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4619" y="778476"/>
            <a:ext cx="2743200" cy="365125"/>
          </a:xfrm>
        </p:spPr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2" b="95833" l="805" r="50302"/>
                    </a14:imgEffect>
                  </a14:imgLayer>
                </a14:imgProps>
              </a:ext>
            </a:extLst>
          </a:blip>
          <a:srcRect l="1834" t="5944" r="52105" b="8391"/>
          <a:stretch/>
        </p:blipFill>
        <p:spPr>
          <a:xfrm>
            <a:off x="11215713" y="109298"/>
            <a:ext cx="762106" cy="7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65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8710-F3DA-4E37-B8F5-29DDCBCB9529}" type="datetime1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660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9879B-FB58-4F3F-8935-9D9FE1933BB2}" type="datetime1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632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3E65-D2FE-42DC-8AB3-4705FC92A4EC}" type="datetime1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80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08336-FF35-4C4E-8197-72452B7B6C1B}" type="datetime1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153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514A1-56D4-49C7-A09A-BEEBD89AE804}" type="datetime1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34619" y="780207"/>
            <a:ext cx="2743200" cy="365125"/>
          </a:xfrm>
        </p:spPr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2" b="95833" l="805" r="50302"/>
                    </a14:imgEffect>
                  </a14:imgLayer>
                </a14:imgProps>
              </a:ext>
            </a:extLst>
          </a:blip>
          <a:srcRect l="1834" t="5944" r="52105" b="8391"/>
          <a:stretch/>
        </p:blipFill>
        <p:spPr>
          <a:xfrm>
            <a:off x="11215713" y="109298"/>
            <a:ext cx="762106" cy="7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0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A466-F858-497D-8FEF-0A17D8F69044}" type="datetime1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735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313D-70F1-442D-A547-A25CE78DF1DF}" type="datetime1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01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AC14F-5C58-41BF-BB14-9D14E0AFB0E3}" type="datetime1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15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5.png"/><Relationship Id="rId10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深度学习正则化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中国科学技术大学  </a:t>
            </a:r>
            <a:r>
              <a:rPr lang="en-US" altLang="zh-CN" dirty="0" smtClean="0"/>
              <a:t>|  </a:t>
            </a:r>
            <a:r>
              <a:rPr lang="zh-CN" altLang="en-US" dirty="0" smtClean="0"/>
              <a:t>大数据学院</a:t>
            </a:r>
            <a:r>
              <a:rPr lang="en-US" altLang="zh-CN" dirty="0" smtClean="0"/>
              <a:t>  |  </a:t>
            </a:r>
            <a:r>
              <a:rPr lang="zh-CN" altLang="en-US" dirty="0" smtClean="0"/>
              <a:t>连德富</a:t>
            </a:r>
            <a:endParaRPr lang="en-US" altLang="zh-CN" dirty="0" smtClean="0"/>
          </a:p>
          <a:p>
            <a:r>
              <a:rPr lang="en-US" altLang="zh-CN" dirty="0" smtClean="0"/>
              <a:t>dove.ustc@gmail.com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67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向输出目标注入噪声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大多数数据集的</a:t>
                </a:r>
                <a:r>
                  <a:rPr lang="en-US" altLang="zh-CN" i="1" dirty="0"/>
                  <a:t>y </a:t>
                </a:r>
                <a:r>
                  <a:rPr lang="zh-CN" altLang="en-US" dirty="0"/>
                  <a:t>标签</a:t>
                </a:r>
                <a:r>
                  <a:rPr lang="zh-CN" altLang="en-US" dirty="0" smtClean="0"/>
                  <a:t>都有</a:t>
                </a:r>
                <a:r>
                  <a:rPr lang="zh-CN" altLang="en-US" dirty="0"/>
                  <a:t>一定</a:t>
                </a:r>
                <a:r>
                  <a:rPr lang="zh-CN" altLang="en-US" dirty="0" smtClean="0"/>
                  <a:t>错误</a:t>
                </a:r>
                <a:endParaRPr lang="en-US" altLang="zh-CN" dirty="0" smtClean="0"/>
              </a:p>
              <a:p>
                <a:r>
                  <a:rPr lang="zh-CN" altLang="en-US" dirty="0"/>
                  <a:t>错误的</a:t>
                </a:r>
                <a:r>
                  <a:rPr lang="en-US" altLang="zh-CN" i="1" dirty="0"/>
                  <a:t>y </a:t>
                </a:r>
                <a:r>
                  <a:rPr lang="zh-CN" altLang="en-US" dirty="0"/>
                  <a:t>不利于</a:t>
                </a:r>
                <a:r>
                  <a:rPr lang="zh-CN" altLang="en-US" dirty="0" smtClean="0"/>
                  <a:t>最大化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标签平滑：</a:t>
                </a:r>
                <a:r>
                  <a:rPr lang="zh-CN" altLang="en-US" dirty="0"/>
                  <a:t>把确切分类目标从</a:t>
                </a:r>
                <a:r>
                  <a:rPr lang="en-US" altLang="zh-CN" dirty="0"/>
                  <a:t>0 </a:t>
                </a:r>
                <a:r>
                  <a:rPr lang="zh-CN" altLang="en-US" dirty="0" smtClean="0"/>
                  <a:t>和</a:t>
                </a:r>
                <a:r>
                  <a:rPr lang="en-US" altLang="zh-CN" dirty="0" smtClean="0"/>
                  <a:t>1 </a:t>
                </a:r>
                <a:r>
                  <a:rPr lang="zh-CN" altLang="en-US" dirty="0"/>
                  <a:t>替换</a:t>
                </a:r>
                <a:r>
                  <a:rPr lang="zh-CN" altLang="en-US" dirty="0" smtClean="0"/>
                  <a:t>成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zh-CN" altLang="en-US" dirty="0" smtClean="0"/>
                  <a:t>和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l-GR" altLang="zh-C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3" t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266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基于半监督学习的正则化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 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共享参数</a:t>
                </a:r>
                <a:endParaRPr lang="en-US" altLang="zh-CN" dirty="0" smtClean="0"/>
              </a:p>
              <a:p>
                <a:r>
                  <a:rPr lang="zh-CN" altLang="en-US" dirty="0"/>
                  <a:t>权衡监督模型</a:t>
                </a:r>
                <a:r>
                  <a:rPr lang="zh-CN" altLang="en-US" dirty="0" smtClean="0"/>
                  <a:t>准则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en-US" dirty="0" smtClean="0"/>
                  <a:t>和</a:t>
                </a:r>
                <a:r>
                  <a:rPr lang="zh-CN" altLang="en-US" dirty="0"/>
                  <a:t>无监督或生成模型</a:t>
                </a:r>
                <a:r>
                  <a:rPr lang="zh-CN" altLang="en-US" dirty="0" smtClean="0"/>
                  <a:t>准则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3" t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425" y="3058402"/>
            <a:ext cx="8057143" cy="2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24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基于多任务学习的正则化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多任务</a:t>
            </a:r>
            <a:r>
              <a:rPr lang="zh-CN" altLang="en-US" dirty="0" smtClean="0"/>
              <a:t>学习是</a:t>
            </a:r>
            <a:r>
              <a:rPr lang="zh-CN" altLang="en-US" dirty="0"/>
              <a:t>通过合并几个任务中的样</a:t>
            </a:r>
            <a:r>
              <a:rPr lang="zh-CN" altLang="en-US" dirty="0" smtClean="0"/>
              <a:t>例来</a:t>
            </a:r>
            <a:r>
              <a:rPr lang="zh-CN" altLang="en-US" dirty="0"/>
              <a:t>提高泛化的一种</a:t>
            </a:r>
            <a:r>
              <a:rPr lang="zh-CN" altLang="en-US" dirty="0" smtClean="0"/>
              <a:t>方式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</a:t>
            </a:r>
            <a:r>
              <a:rPr lang="zh-CN" altLang="en-US" dirty="0"/>
              <a:t>视为对参数施加的</a:t>
            </a:r>
            <a:r>
              <a:rPr lang="zh-CN" altLang="en-US" dirty="0" smtClean="0"/>
              <a:t>软约束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751" y="2469688"/>
            <a:ext cx="3616038" cy="372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73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提前终止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50" y="4921135"/>
            <a:ext cx="10939849" cy="1636184"/>
          </a:xfrm>
        </p:spPr>
        <p:txBody>
          <a:bodyPr/>
          <a:lstStyle/>
          <a:p>
            <a:r>
              <a:rPr lang="zh-CN" altLang="en-US" dirty="0" smtClean="0"/>
              <a:t>验证集上准确率下降的时候停止训练</a:t>
            </a:r>
            <a:endParaRPr lang="en-US" altLang="zh-CN" dirty="0" smtClean="0"/>
          </a:p>
          <a:p>
            <a:r>
              <a:rPr lang="zh-CN" altLang="en-US" dirty="0" smtClean="0"/>
              <a:t>训练很长时间，保存在验证集上最优的模型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51" y="1359244"/>
            <a:ext cx="10240660" cy="322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59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提前终止的两种策略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81" y="1195638"/>
            <a:ext cx="7495238" cy="2533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97" y="3486568"/>
            <a:ext cx="7561905" cy="3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74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提前</a:t>
            </a:r>
            <a:r>
              <a:rPr lang="zh-CN" altLang="en-US" dirty="0" smtClean="0"/>
              <a:t>终止是一种正则化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43" y="1919499"/>
            <a:ext cx="7545938" cy="36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84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提前终止是一种正则化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考虑</a:t>
                </a:r>
                <a:r>
                  <a:rPr lang="en-US" altLang="zh-CN" dirty="0" smtClean="0"/>
                  <a:t>J</a:t>
                </a:r>
                <a:r>
                  <a:rPr lang="zh-CN" altLang="en-US" dirty="0" smtClean="0"/>
                  <a:t>在经验最佳值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/>
                  <a:t> 附近的二次近似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H</a:t>
                </a:r>
                <a:r>
                  <a:rPr lang="zh-CN" altLang="en-US" dirty="0" smtClean="0"/>
                  <a:t>是</a:t>
                </a:r>
                <a:r>
                  <a:rPr lang="en-US" altLang="zh-CN" dirty="0" smtClean="0"/>
                  <a:t>J</a:t>
                </a:r>
                <a:r>
                  <a:rPr lang="zh-CN" altLang="en-US" dirty="0" smtClean="0"/>
                  <a:t>关于</a:t>
                </a:r>
                <a:r>
                  <a:rPr lang="en-US" altLang="zh-CN" dirty="0" smtClean="0"/>
                  <a:t>w</a:t>
                </a:r>
                <a:r>
                  <a:rPr lang="zh-CN" altLang="en-US" dirty="0" smtClean="0"/>
                  <a:t>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/>
                  <a:t>点的</a:t>
                </a:r>
                <a:r>
                  <a:rPr lang="en-US" altLang="zh-CN" dirty="0" smtClean="0"/>
                  <a:t>Hessian</a:t>
                </a:r>
                <a:r>
                  <a:rPr lang="zh-CN" altLang="en-US" dirty="0" smtClean="0"/>
                  <a:t>矩阵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梯度为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梯度下降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dirty="0" smtClean="0"/>
                  <a:t>次之后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3" t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412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提前终止是一种正则化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假设</a:t>
                </a:r>
                <a:r>
                  <a:rPr lang="en-US" altLang="zh-CN" dirty="0" smtClean="0"/>
                  <a:t>H</a:t>
                </a:r>
                <a:r>
                  <a:rPr lang="zh-CN" altLang="en-US" dirty="0" smtClean="0"/>
                  <a:t>的特征值分解为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b="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假设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 smtClean="0"/>
                  <a:t> 且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/>
                  <a:t>则有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权重衰减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𝐻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Λ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Λ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3" t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590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提前终止是一种正则化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dirty="0" smtClean="0"/>
                  <a:t>提前终止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r>
                  <a:rPr lang="zh-CN" altLang="en-US" dirty="0"/>
                  <a:t>权重</a:t>
                </a:r>
                <a:r>
                  <a:rPr lang="zh-CN" altLang="en-US" dirty="0" smtClean="0"/>
                  <a:t>衰减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Λ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𝜏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altLang="zh-CN" dirty="0" smtClean="0"/>
              </a:p>
              <a:p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 smtClean="0"/>
                  <a:t> 且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 smtClean="0"/>
                  <a:t>时，考虑</a:t>
                </a:r>
                <a:r>
                  <a:rPr lang="en-US" altLang="zh-CN" dirty="0" smtClean="0"/>
                  <a:t>log(1+x)</a:t>
                </a:r>
                <a:r>
                  <a:rPr lang="zh-CN" altLang="en-US" dirty="0" smtClean="0"/>
                  <a:t>的泰勒展开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𝜏𝜖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𝛼𝜖</m:t>
                        </m:r>
                      </m:den>
                    </m:f>
                  </m:oMath>
                </a14:m>
                <a:endParaRPr lang="en-US" altLang="zh-CN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𝜏𝜖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3" t="-2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271731" y="5744666"/>
                <a:ext cx="4676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训练迭代次数起</a:t>
                </a:r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着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𝐿</m:t>
                        </m:r>
                      </m:e>
                      <m:sup>
                        <m: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参数</a:t>
                </a:r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成反比的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作用</a:t>
                </a:r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731" y="5744666"/>
                <a:ext cx="4676702" cy="369332"/>
              </a:xfrm>
              <a:prstGeom prst="rect">
                <a:avLst/>
              </a:prstGeom>
              <a:blipFill>
                <a:blip r:embed="rId3"/>
                <a:stretch>
                  <a:fillRect l="-1173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57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Dropout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前向步：随机设置一些神经元为</a:t>
            </a:r>
            <a:r>
              <a:rPr lang="en-US" altLang="zh-CN" dirty="0" smtClean="0"/>
              <a:t>0</a:t>
            </a:r>
          </a:p>
          <a:p>
            <a:r>
              <a:rPr lang="en-US" altLang="zh-CN" dirty="0" smtClean="0"/>
              <a:t>Dropping</a:t>
            </a:r>
            <a:r>
              <a:rPr lang="zh-CN" altLang="en-US" dirty="0" smtClean="0"/>
              <a:t>的概率为超参数，一般设置为</a:t>
            </a:r>
            <a:r>
              <a:rPr lang="en-US" altLang="zh-CN" dirty="0" smtClean="0"/>
              <a:t>0.5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471" y="2856144"/>
            <a:ext cx="3290021" cy="33668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21" y="2782799"/>
            <a:ext cx="3087451" cy="351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0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参数范数惩罚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51" y="1556951"/>
            <a:ext cx="5371388" cy="2646339"/>
          </a:xfrm>
        </p:spPr>
        <p:txBody>
          <a:bodyPr/>
          <a:lstStyle/>
          <a:p>
            <a:r>
              <a:rPr lang="en-US" altLang="zh-CN" i="1" dirty="0"/>
              <a:t>L</a:t>
            </a:r>
            <a:r>
              <a:rPr lang="en-US" altLang="zh-CN" baseline="30000" dirty="0"/>
              <a:t>2</a:t>
            </a:r>
            <a:r>
              <a:rPr lang="en-US" altLang="zh-CN" dirty="0"/>
              <a:t> </a:t>
            </a:r>
            <a:r>
              <a:rPr lang="zh-CN" altLang="en-US" dirty="0"/>
              <a:t>参数正则</a:t>
            </a:r>
            <a:r>
              <a:rPr lang="zh-CN" altLang="en-US" dirty="0" smtClean="0"/>
              <a:t>化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参数更新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313589" y="1556951"/>
                <a:ext cx="5520857" cy="50003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i="1" dirty="0" smtClean="0"/>
                  <a:t>L</a:t>
                </a:r>
                <a:r>
                  <a:rPr lang="en-US" altLang="zh-CN" baseline="30000" dirty="0" smtClean="0"/>
                  <a:t>1</a:t>
                </a:r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参数正则化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参数更新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𝜖𝛼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589" y="1556951"/>
                <a:ext cx="5520857" cy="5000368"/>
              </a:xfrm>
              <a:prstGeom prst="rect">
                <a:avLst/>
              </a:prstGeom>
              <a:blipFill>
                <a:blip r:embed="rId7"/>
                <a:stretch>
                  <a:fillRect l="-1989" t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904" y="2003202"/>
            <a:ext cx="4066667" cy="590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6904" y="3007028"/>
            <a:ext cx="3866667" cy="504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42550" y="6024758"/>
                <a:ext cx="6096000" cy="81022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 smtClean="0">
                    <a:latin typeface="FZSSK--GBK1-0"/>
                  </a:rPr>
                  <a:t>沿着</a:t>
                </a:r>
                <a:r>
                  <a:rPr lang="en-US" altLang="zh-CN" b="1" i="1" dirty="0">
                    <a:latin typeface="LMRoman10-BoldItalic-Identity-H"/>
                  </a:rPr>
                  <a:t>H </a:t>
                </a:r>
                <a:r>
                  <a:rPr lang="zh-CN" altLang="en-US" dirty="0">
                    <a:latin typeface="FZSSK--GBK1-0"/>
                  </a:rPr>
                  <a:t>特征值较大的方向</a:t>
                </a:r>
                <a:r>
                  <a:rPr lang="en-US" altLang="zh-CN" dirty="0">
                    <a:latin typeface="LMRoman10-Regular"/>
                  </a:rPr>
                  <a:t>(</a:t>
                </a:r>
                <a:r>
                  <a:rPr lang="zh-CN" altLang="en-US" dirty="0" smtClean="0">
                    <a:latin typeface="FZSSK--GBK1-0"/>
                  </a:rPr>
                  <a:t>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>
                    <a:latin typeface="LMRoman10-Regular"/>
                  </a:rPr>
                  <a:t>)</a:t>
                </a:r>
                <a:r>
                  <a:rPr lang="zh-CN" altLang="en-US" dirty="0">
                    <a:latin typeface="FZSSK--GBK1-0"/>
                  </a:rPr>
                  <a:t>正则化的影响较小。</a:t>
                </a:r>
                <a:r>
                  <a:rPr lang="zh-CN" altLang="en-US" dirty="0" smtClean="0">
                    <a:latin typeface="FZSSK--GBK1-0"/>
                  </a:rPr>
                  <a:t>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 smtClean="0">
                    <a:latin typeface="FZSSK--GBK1-0"/>
                  </a:rPr>
                  <a:t>的</a:t>
                </a:r>
                <a:r>
                  <a:rPr lang="zh-CN" altLang="en-US" dirty="0">
                    <a:latin typeface="FZSSK--GBK1-0"/>
                  </a:rPr>
                  <a:t>分量</a:t>
                </a:r>
                <a:r>
                  <a:rPr lang="zh-CN" altLang="en-US" dirty="0" smtClean="0">
                    <a:latin typeface="FZSSK--GBK1-0"/>
                  </a:rPr>
                  <a:t>将会</a:t>
                </a:r>
                <a:r>
                  <a:rPr lang="zh-CN" altLang="en-US" dirty="0">
                    <a:latin typeface="FZSSK--GBK1-0"/>
                  </a:rPr>
                  <a:t>收缩到几乎为</a:t>
                </a:r>
                <a:r>
                  <a:rPr lang="zh-CN" altLang="en-US" dirty="0" smtClean="0">
                    <a:latin typeface="FZSSK--GBK1-0"/>
                  </a:rPr>
                  <a:t>零   收缩因子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50" y="6024758"/>
                <a:ext cx="6096000" cy="810222"/>
              </a:xfrm>
              <a:prstGeom prst="rect">
                <a:avLst/>
              </a:prstGeom>
              <a:blipFill>
                <a:blip r:embed="rId6"/>
                <a:stretch>
                  <a:fillRect l="-800" t="-6015" b="-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7591" y="1965107"/>
            <a:ext cx="3438095" cy="6285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/>
          <a:srcRect r="49021"/>
          <a:stretch/>
        </p:blipFill>
        <p:spPr>
          <a:xfrm>
            <a:off x="7675685" y="3574887"/>
            <a:ext cx="2545908" cy="20808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1"/>
          <a:srcRect l="51212"/>
          <a:stretch/>
        </p:blipFill>
        <p:spPr>
          <a:xfrm>
            <a:off x="1629846" y="3530566"/>
            <a:ext cx="2436468" cy="208084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858384" y="6024758"/>
            <a:ext cx="5238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FZSSK--GBK1-0"/>
              </a:rPr>
              <a:t>相比</a:t>
            </a:r>
            <a:r>
              <a:rPr lang="en-US" altLang="zh-CN" i="1" dirty="0" smtClean="0">
                <a:latin typeface="CMMI10"/>
              </a:rPr>
              <a:t>L</a:t>
            </a:r>
            <a:r>
              <a:rPr lang="en-US" altLang="zh-CN" i="1" baseline="30000" dirty="0" smtClean="0">
                <a:latin typeface="CMMI10"/>
              </a:rPr>
              <a:t>2</a:t>
            </a:r>
            <a:r>
              <a:rPr lang="zh-CN" altLang="en-US" dirty="0" smtClean="0">
                <a:latin typeface="FZSSK--GBK1-0"/>
              </a:rPr>
              <a:t>正</a:t>
            </a:r>
            <a:r>
              <a:rPr lang="zh-CN" altLang="en-US" dirty="0">
                <a:latin typeface="FZSSK--GBK1-0"/>
              </a:rPr>
              <a:t>则化</a:t>
            </a:r>
            <a:r>
              <a:rPr lang="zh-CN" altLang="en-US" dirty="0" smtClean="0">
                <a:latin typeface="FZSSK--GBK1-0"/>
              </a:rPr>
              <a:t>，</a:t>
            </a:r>
            <a:r>
              <a:rPr lang="en-US" altLang="zh-CN" i="1" dirty="0" smtClean="0">
                <a:latin typeface="CMMI10"/>
              </a:rPr>
              <a:t>L</a:t>
            </a:r>
            <a:r>
              <a:rPr lang="en-US" altLang="zh-CN" i="1" baseline="30000" dirty="0" smtClean="0">
                <a:latin typeface="CMMI10"/>
              </a:rPr>
              <a:t>1</a:t>
            </a:r>
            <a:r>
              <a:rPr lang="zh-CN" altLang="en-US" dirty="0" smtClean="0">
                <a:latin typeface="FZSSK--GBK1-0"/>
              </a:rPr>
              <a:t>正</a:t>
            </a:r>
            <a:r>
              <a:rPr lang="zh-CN" altLang="en-US" dirty="0">
                <a:latin typeface="FZSSK--GBK1-0"/>
              </a:rPr>
              <a:t>则化会产生更</a:t>
            </a:r>
            <a:r>
              <a:rPr lang="zh-CN" altLang="en-US" dirty="0">
                <a:latin typeface="FZHTK--GBK1-0"/>
              </a:rPr>
              <a:t>稀疏</a:t>
            </a:r>
            <a:r>
              <a:rPr lang="zh-CN" altLang="en-US" dirty="0">
                <a:latin typeface="FZSSK--GBK1-0"/>
              </a:rPr>
              <a:t>（</a:t>
            </a:r>
            <a:r>
              <a:rPr lang="en-US" altLang="zh-CN" dirty="0">
                <a:latin typeface="LMRoman10-Regular"/>
              </a:rPr>
              <a:t>sparse</a:t>
            </a:r>
            <a:r>
              <a:rPr lang="zh-CN" altLang="en-US" dirty="0">
                <a:latin typeface="FZSSK--GBK1-0"/>
              </a:rPr>
              <a:t>）的</a:t>
            </a:r>
            <a:r>
              <a:rPr lang="zh-CN" altLang="en-US" dirty="0" smtClean="0">
                <a:latin typeface="FZSSK--GBK1-0"/>
              </a:rPr>
              <a:t>解</a:t>
            </a:r>
            <a:r>
              <a:rPr lang="en-US" altLang="zh-CN" dirty="0" smtClean="0">
                <a:latin typeface="FZSSK--GBK1-0"/>
              </a:rPr>
              <a:t>,</a:t>
            </a:r>
            <a:r>
              <a:rPr lang="zh-CN" altLang="en-US" dirty="0" smtClean="0">
                <a:latin typeface="FZSSK--GBK1-0"/>
              </a:rPr>
              <a:t>被广泛用于</a:t>
            </a:r>
            <a:r>
              <a:rPr lang="zh-CN" altLang="en-US" dirty="0" smtClean="0">
                <a:solidFill>
                  <a:srgbClr val="FF0000"/>
                </a:solidFill>
                <a:latin typeface="FZSSK--GBK1-0"/>
              </a:rPr>
              <a:t>特征选择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136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Dropout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75" y="1686332"/>
            <a:ext cx="7743125" cy="4503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471" y="1954124"/>
            <a:ext cx="3087451" cy="351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8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Dropout</a:t>
            </a:r>
            <a:r>
              <a:rPr lang="zh-CN" altLang="en-US" dirty="0" smtClean="0"/>
              <a:t>动机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50" y="1492735"/>
            <a:ext cx="4226213" cy="475012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808288" y="3187345"/>
            <a:ext cx="5672511" cy="2891723"/>
            <a:chOff x="5909888" y="2399945"/>
            <a:chExt cx="5672511" cy="289172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9888" y="2399945"/>
              <a:ext cx="1810676" cy="286632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r="24949"/>
            <a:stretch/>
          </p:blipFill>
          <p:spPr>
            <a:xfrm>
              <a:off x="8477911" y="2425347"/>
              <a:ext cx="2308622" cy="286632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636932" y="2540000"/>
              <a:ext cx="934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有耳朵</a:t>
              </a:r>
              <a:endParaRPr lang="zh-CN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36932" y="3115733"/>
              <a:ext cx="934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有尾巴</a:t>
              </a:r>
              <a:endParaRPr lang="zh-CN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36932" y="3648439"/>
              <a:ext cx="934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毛茸茸</a:t>
              </a:r>
              <a:endParaRPr lang="zh-CN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36932" y="4224172"/>
              <a:ext cx="934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有爪子</a:t>
              </a:r>
              <a:endParaRPr lang="zh-CN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36932" y="4778382"/>
              <a:ext cx="934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可爱样</a:t>
              </a:r>
              <a:endParaRPr lang="zh-CN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871199" y="3648439"/>
              <a:ext cx="71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猫的概率</a:t>
              </a:r>
              <a:endParaRPr lang="zh-CN" alt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723467" y="1583267"/>
            <a:ext cx="4961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强制网络有冗余特征表示</a:t>
            </a:r>
            <a:endParaRPr lang="en-US" altLang="zh-CN" sz="2400" dirty="0" smtClean="0"/>
          </a:p>
          <a:p>
            <a:r>
              <a:rPr lang="zh-CN" altLang="en-US" sz="2400" dirty="0"/>
              <a:t>防</a:t>
            </a:r>
            <a:r>
              <a:rPr lang="zh-CN" altLang="en-US" sz="2400" dirty="0" smtClean="0"/>
              <a:t>止特征的</a:t>
            </a:r>
            <a:r>
              <a:rPr lang="en-US" altLang="zh-CN" sz="2400" dirty="0" smtClean="0"/>
              <a:t>co-adaptation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6282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</a:t>
            </a:r>
            <a:r>
              <a:rPr lang="zh-CN" altLang="en-US" dirty="0"/>
              <a:t>动机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CN" dirty="0" smtClean="0"/>
              </a:p>
              <a:p>
                <a:r>
                  <a:rPr lang="zh-CN" altLang="en-US" dirty="0" smtClean="0"/>
                  <a:t>模型学得通过鼻检测脸的隐藏单元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，丢</a:t>
                </a:r>
                <a:r>
                  <a:rPr lang="zh-CN" altLang="en-US" dirty="0" smtClean="0"/>
                  <a:t>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/>
                  <a:t>对应于擦除图像中有鼻子的信息</a:t>
                </a:r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模</a:t>
                </a:r>
                <a:r>
                  <a:rPr lang="zh-CN" altLang="en-US" dirty="0"/>
                  <a:t>型必须学习另一</a:t>
                </a:r>
                <a:r>
                  <a:rPr lang="zh-CN" altLang="en-US" dirty="0" smtClean="0"/>
                  <a:t>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要么是鼻子存在</a:t>
                </a:r>
                <a:r>
                  <a:rPr lang="zh-CN" altLang="en-US" dirty="0" smtClean="0"/>
                  <a:t>的冗</a:t>
                </a:r>
                <a:r>
                  <a:rPr lang="zh-CN" altLang="en-US" dirty="0"/>
                  <a:t>余编码，要么是像嘴这样的脸部的另一特</a:t>
                </a:r>
                <a:r>
                  <a:rPr lang="zh-CN" altLang="en-US" dirty="0" smtClean="0"/>
                  <a:t>征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/>
                  <a:t>传统的噪声注入技术，在输入端</a:t>
                </a:r>
                <a:r>
                  <a:rPr lang="zh-CN" altLang="en-US" dirty="0" smtClean="0"/>
                  <a:t>加非</a:t>
                </a:r>
                <a:r>
                  <a:rPr lang="zh-CN" altLang="en-US" dirty="0"/>
                  <a:t>结构化的噪声不能够随机地从脸部图像中抹去关于鼻子的信息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1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Bagging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Bagging</a:t>
                </a:r>
                <a:r>
                  <a:rPr lang="zh-CN" altLang="en-US" dirty="0" smtClean="0"/>
                  <a:t>是</a:t>
                </a:r>
                <a:r>
                  <a:rPr lang="zh-CN" altLang="en-US" dirty="0"/>
                  <a:t>通过结合几个模型降低泛化</a:t>
                </a:r>
                <a:r>
                  <a:rPr lang="zh-CN" altLang="en-US" dirty="0" smtClean="0"/>
                  <a:t>误差的技术</a:t>
                </a:r>
                <a:endParaRPr lang="en-US" altLang="zh-CN" dirty="0" smtClean="0"/>
              </a:p>
              <a:p>
                <a:r>
                  <a:rPr lang="zh-CN" altLang="en-US" dirty="0"/>
                  <a:t>训练几个不同的模型，然后让所有模型表决</a:t>
                </a:r>
                <a:r>
                  <a:rPr lang="zh-CN" altLang="en-US" dirty="0" smtClean="0"/>
                  <a:t>测试</a:t>
                </a:r>
                <a:r>
                  <a:rPr lang="zh-CN" altLang="en-US" dirty="0"/>
                  <a:t>样例的输</a:t>
                </a:r>
                <a:r>
                  <a:rPr lang="zh-CN" altLang="en-US" dirty="0" smtClean="0"/>
                  <a:t>出</a:t>
                </a:r>
                <a:endParaRPr lang="en-US" altLang="zh-CN" dirty="0" smtClean="0"/>
              </a:p>
              <a:p>
                <a:r>
                  <a:rPr lang="en-US" altLang="zh-CN" dirty="0"/>
                  <a:t>k</a:t>
                </a:r>
                <a:r>
                  <a:rPr lang="zh-CN" altLang="en-US" dirty="0" smtClean="0"/>
                  <a:t>个回归模型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每个模型再每个例子上的误差是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/>
                  <a:t>假</a:t>
                </a:r>
                <a:r>
                  <a:rPr lang="zh-CN" altLang="en-US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</m:nary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zh-CN" dirty="0" smtClean="0"/>
              </a:p>
              <a:p>
                <a:r>
                  <a:rPr lang="zh-CN" altLang="en-US" dirty="0"/>
                  <a:t>如果成员的误差是独立的，集成将显著地</a:t>
                </a:r>
                <a:r>
                  <a:rPr lang="zh-CN" altLang="en-US" dirty="0" smtClean="0"/>
                  <a:t>比其</a:t>
                </a:r>
                <a:r>
                  <a:rPr lang="zh-CN" altLang="en-US" dirty="0"/>
                  <a:t>成员表现得更好。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3" t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25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Bagging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51" y="1556951"/>
            <a:ext cx="5021036" cy="5000368"/>
          </a:xfrm>
        </p:spPr>
        <p:txBody>
          <a:bodyPr/>
          <a:lstStyle/>
          <a:p>
            <a:r>
              <a:rPr lang="zh-CN" altLang="en-US" dirty="0"/>
              <a:t>从原始数据集中</a:t>
            </a:r>
            <a:r>
              <a:rPr lang="zh-CN" altLang="en-US" dirty="0" smtClean="0"/>
              <a:t>重采样来构</a:t>
            </a:r>
            <a:r>
              <a:rPr lang="zh-CN" altLang="en-US" dirty="0"/>
              <a:t>造</a:t>
            </a:r>
            <a:r>
              <a:rPr lang="en-US" altLang="zh-CN" i="1" dirty="0"/>
              <a:t>k </a:t>
            </a:r>
            <a:r>
              <a:rPr lang="zh-CN" altLang="en-US" dirty="0"/>
              <a:t>个不同的数据</a:t>
            </a:r>
            <a:r>
              <a:rPr lang="zh-CN" altLang="en-US" dirty="0" smtClean="0"/>
              <a:t>集</a:t>
            </a:r>
            <a:endParaRPr lang="en-US" altLang="zh-CN" dirty="0" smtClean="0"/>
          </a:p>
          <a:p>
            <a:r>
              <a:rPr lang="zh-CN" altLang="en-US" dirty="0"/>
              <a:t>模型</a:t>
            </a:r>
            <a:r>
              <a:rPr lang="en-US" altLang="zh-CN" i="1" dirty="0" err="1"/>
              <a:t>i</a:t>
            </a:r>
            <a:r>
              <a:rPr lang="en-US" altLang="zh-CN" i="1" dirty="0"/>
              <a:t> </a:t>
            </a:r>
            <a:r>
              <a:rPr lang="zh-CN" altLang="en-US" dirty="0"/>
              <a:t>在数据</a:t>
            </a:r>
            <a:r>
              <a:rPr lang="zh-CN" altLang="en-US" dirty="0" smtClean="0"/>
              <a:t>集</a:t>
            </a:r>
            <a:r>
              <a:rPr lang="en-US" altLang="zh-CN" i="1" dirty="0" err="1" smtClean="0"/>
              <a:t>i</a:t>
            </a:r>
            <a:r>
              <a:rPr lang="en-US" altLang="zh-CN" i="1" dirty="0" smtClean="0"/>
              <a:t> </a:t>
            </a:r>
            <a:r>
              <a:rPr lang="zh-CN" altLang="en-US" dirty="0"/>
              <a:t>上训</a:t>
            </a:r>
            <a:r>
              <a:rPr lang="zh-CN" altLang="en-US" dirty="0" smtClean="0"/>
              <a:t>练</a:t>
            </a:r>
            <a:endParaRPr lang="en-US" altLang="zh-CN" dirty="0" smtClean="0"/>
          </a:p>
          <a:p>
            <a:r>
              <a:rPr lang="zh-CN" altLang="en-US" dirty="0"/>
              <a:t>神经网络能找到足够多的不同的解，可以从模型平均中受益</a:t>
            </a:r>
            <a:endParaRPr lang="en-US" altLang="zh-CN" dirty="0"/>
          </a:p>
          <a:p>
            <a:pPr lvl="1"/>
            <a:r>
              <a:rPr lang="zh-CN" altLang="en-US" dirty="0"/>
              <a:t>随机初始化的差异</a:t>
            </a:r>
            <a:endParaRPr lang="en-US" altLang="zh-CN" dirty="0"/>
          </a:p>
          <a:p>
            <a:pPr lvl="1"/>
            <a:r>
              <a:rPr lang="zh-CN" altLang="en-US" dirty="0"/>
              <a:t>小批量的随机选择</a:t>
            </a:r>
          </a:p>
          <a:p>
            <a:pPr lvl="1"/>
            <a:r>
              <a:rPr lang="zh-CN" altLang="en-US" dirty="0"/>
              <a:t>超参数的差异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587" y="1556951"/>
            <a:ext cx="5983534" cy="32304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9067" y="5016062"/>
            <a:ext cx="228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Bagging</a:t>
            </a:r>
            <a:r>
              <a:rPr lang="zh-CN" altLang="en-US" dirty="0" smtClean="0"/>
              <a:t>的工作草图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381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</a:t>
            </a:r>
            <a:r>
              <a:rPr lang="zh-CN" altLang="en-US" dirty="0"/>
              <a:t>动机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762" y="1573576"/>
            <a:ext cx="6622553" cy="500036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Dropout</a:t>
            </a:r>
            <a:r>
              <a:rPr lang="zh-CN" altLang="en-US" dirty="0" smtClean="0"/>
              <a:t>提供廉</a:t>
            </a:r>
            <a:r>
              <a:rPr lang="zh-CN" altLang="en-US" dirty="0"/>
              <a:t>价的</a:t>
            </a:r>
            <a:r>
              <a:rPr lang="en-US" altLang="zh-CN" dirty="0"/>
              <a:t>Bagging</a:t>
            </a:r>
            <a:r>
              <a:rPr lang="zh-CN" altLang="en-US" dirty="0"/>
              <a:t>集成近似，能够训练和评估</a:t>
            </a:r>
            <a:r>
              <a:rPr lang="zh-CN" altLang="en-US" dirty="0" smtClean="0"/>
              <a:t>指数级</a:t>
            </a:r>
            <a:r>
              <a:rPr lang="zh-CN" altLang="en-US" dirty="0"/>
              <a:t>数量的神经网</a:t>
            </a:r>
            <a:r>
              <a:rPr lang="zh-CN" altLang="en-US" dirty="0" smtClean="0"/>
              <a:t>络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316" y="778476"/>
            <a:ext cx="4000292" cy="5875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388" y="2483284"/>
            <a:ext cx="2657143" cy="31809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132250" y="5752707"/>
                <a:ext cx="2980224" cy="732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/>
                  <a:t>优化目标：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000" b="0" dirty="0" smtClean="0"/>
              </a:p>
              <a:p>
                <a:r>
                  <a:rPr lang="zh-CN" altLang="en-US" sz="2000" dirty="0" smtClean="0"/>
                  <a:t>每个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zh-CN" altLang="en-US" sz="2000" dirty="0" smtClean="0"/>
                  <a:t>对应一个子网络</a:t>
                </a:r>
                <a:endParaRPr lang="en-US" altLang="zh-CN" sz="2000" dirty="0" smtClean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250" y="5752707"/>
                <a:ext cx="2980224" cy="732765"/>
              </a:xfrm>
              <a:prstGeom prst="rect">
                <a:avLst/>
              </a:prstGeom>
              <a:blipFill>
                <a:blip r:embed="rId4"/>
                <a:stretch>
                  <a:fillRect l="-2249" t="-5000" b="-1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281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优化目标：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en-US" dirty="0"/>
                  <a:t>求和包含多达指数级的</a:t>
                </a:r>
                <a:r>
                  <a:rPr lang="zh-CN" altLang="en-US" dirty="0" smtClean="0"/>
                  <a:t>项，难以计算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一个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dirty="0" smtClean="0"/>
                  <a:t>的取值对应一个模型</a:t>
                </a:r>
                <a:endParaRPr lang="en-US" altLang="zh-CN" dirty="0"/>
              </a:p>
              <a:p>
                <a:pPr lvl="1"/>
                <a:r>
                  <a:rPr lang="en-US" altLang="zh-CN" dirty="0" smtClean="0"/>
                  <a:t>4096</a:t>
                </a:r>
                <a:r>
                  <a:rPr lang="zh-CN" altLang="en-US" dirty="0" smtClean="0"/>
                  <a:t>个单元的</a:t>
                </a:r>
                <a:r>
                  <a:rPr lang="en-US" altLang="zh-CN" dirty="0" smtClean="0"/>
                  <a:t>FC</a:t>
                </a:r>
                <a:r>
                  <a:rPr lang="zh-CN" altLang="en-US" dirty="0" smtClean="0"/>
                  <a:t>层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4096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1233</m:t>
                        </m:r>
                      </m:sup>
                    </m:sSup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个可能的取值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宇</a:t>
                </a:r>
                <a:r>
                  <a:rPr lang="zh-CN" altLang="en-US" dirty="0" smtClean="0"/>
                  <a:t>宙的原子数 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通</a:t>
                </a:r>
                <a:r>
                  <a:rPr lang="zh-CN" altLang="en-US" dirty="0"/>
                  <a:t>过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zh-CN" altLang="en-US" dirty="0" smtClean="0"/>
                  <a:t>的抽样获</a:t>
                </a:r>
                <a:r>
                  <a:rPr lang="zh-CN" altLang="en-US" dirty="0"/>
                  <a:t>得梯度的无偏估计</a:t>
                </a:r>
                <a:endParaRPr lang="zh-CN" altLang="en-US" dirty="0"/>
              </a:p>
              <a:p>
                <a:endParaRPr lang="en-US" altLang="zh-CN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3" t="-1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26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Dropout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51" y="2390468"/>
            <a:ext cx="2914286" cy="3333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306" y="1143601"/>
            <a:ext cx="5552381" cy="525714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682834" y="3772172"/>
            <a:ext cx="731520" cy="573579"/>
            <a:chOff x="4688378" y="3770345"/>
            <a:chExt cx="731520" cy="573579"/>
          </a:xfrm>
        </p:grpSpPr>
        <p:sp>
          <p:nvSpPr>
            <p:cNvPr id="8" name="Right Arrow 7"/>
            <p:cNvSpPr/>
            <p:nvPr/>
          </p:nvSpPr>
          <p:spPr>
            <a:xfrm>
              <a:off x="4688378" y="3770345"/>
              <a:ext cx="731520" cy="5735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88378" y="3872468"/>
              <a:ext cx="673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抽</a:t>
              </a:r>
              <a:r>
                <a:rPr lang="zh-CN" altLang="en-US" dirty="0" smtClean="0"/>
                <a:t>样</a:t>
              </a:r>
              <a:endParaRPr lang="zh-CN" altLang="en-US" dirty="0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6112474" y="3772172"/>
            <a:ext cx="4878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112474" y="5933481"/>
            <a:ext cx="4878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482349" y="3690851"/>
            <a:ext cx="332509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0482349" y="5843847"/>
            <a:ext cx="332509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15557" y="4447874"/>
            <a:ext cx="20660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FZSSK--GBK1-0"/>
              </a:rPr>
              <a:t>应用于网络中所有输入和隐藏单元的不同二值掩码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612670" y="1642013"/>
            <a:ext cx="5652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每个单元，掩码是独立采样</a:t>
            </a:r>
            <a:r>
              <a:rPr lang="zh-CN" altLang="en-US" dirty="0" smtClean="0"/>
              <a:t>的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掩</a:t>
            </a:r>
            <a:r>
              <a:rPr lang="zh-CN" altLang="en-US" dirty="0"/>
              <a:t>码值为</a:t>
            </a:r>
            <a:r>
              <a:rPr lang="en-US" altLang="zh-CN" dirty="0"/>
              <a:t>1 </a:t>
            </a:r>
            <a:r>
              <a:rPr lang="zh-CN" altLang="en-US" dirty="0"/>
              <a:t>的采样概</a:t>
            </a:r>
            <a:r>
              <a:rPr lang="zh-CN" altLang="en-US" dirty="0" smtClean="0"/>
              <a:t>率是训练</a:t>
            </a:r>
            <a:r>
              <a:rPr lang="zh-CN" altLang="en-US" dirty="0"/>
              <a:t>开始</a:t>
            </a:r>
            <a:r>
              <a:rPr lang="zh-CN" altLang="en-US" dirty="0" smtClean="0"/>
              <a:t>前固</a:t>
            </a:r>
            <a:r>
              <a:rPr lang="zh-CN" altLang="en-US" dirty="0"/>
              <a:t>定的超参</a:t>
            </a:r>
            <a:r>
              <a:rPr lang="zh-CN" altLang="en-US" dirty="0" smtClean="0"/>
              <a:t>数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一个输入单元被包括的概率为</a:t>
            </a:r>
            <a:r>
              <a:rPr lang="en-US" altLang="zh-CN" dirty="0" smtClean="0"/>
              <a:t>0</a:t>
            </a:r>
            <a:r>
              <a:rPr lang="en-US" altLang="zh-CN" i="1" dirty="0"/>
              <a:t>.</a:t>
            </a:r>
            <a:r>
              <a:rPr lang="en-US" altLang="zh-CN" dirty="0" smtClean="0"/>
              <a:t>8</a:t>
            </a:r>
            <a:r>
              <a:rPr lang="zh-CN" altLang="en-US" dirty="0" smtClean="0"/>
              <a:t>，隐</a:t>
            </a:r>
            <a:r>
              <a:rPr lang="zh-CN" altLang="en-US" dirty="0"/>
              <a:t>藏单</a:t>
            </a:r>
            <a:r>
              <a:rPr lang="zh-CN" altLang="en-US" dirty="0" smtClean="0"/>
              <a:t>元为</a:t>
            </a:r>
            <a:r>
              <a:rPr lang="en-US" altLang="zh-CN" dirty="0" smtClean="0"/>
              <a:t>0</a:t>
            </a:r>
            <a:r>
              <a:rPr lang="en-US" altLang="zh-CN" i="1" dirty="0"/>
              <a:t>.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828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Dropout vs</a:t>
            </a:r>
            <a:r>
              <a:rPr lang="zh-CN" altLang="en-US" dirty="0" smtClean="0"/>
              <a:t> </a:t>
            </a:r>
            <a:r>
              <a:rPr lang="en-US" altLang="zh-CN" dirty="0" smtClean="0"/>
              <a:t>Bagging</a:t>
            </a:r>
            <a:endParaRPr lang="zh-CN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002993"/>
              </p:ext>
            </p:extLst>
          </p:nvPr>
        </p:nvGraphicFramePr>
        <p:xfrm>
          <a:off x="1283206" y="2695856"/>
          <a:ext cx="906583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2919">
                  <a:extLst>
                    <a:ext uri="{9D8B030D-6E8A-4147-A177-3AD203B41FA5}">
                      <a16:colId xmlns:a16="http://schemas.microsoft.com/office/drawing/2014/main" val="1408857813"/>
                    </a:ext>
                  </a:extLst>
                </a:gridCol>
                <a:gridCol w="4532919">
                  <a:extLst>
                    <a:ext uri="{9D8B030D-6E8A-4147-A177-3AD203B41FA5}">
                      <a16:colId xmlns:a16="http://schemas.microsoft.com/office/drawing/2014/main" val="2828884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Dropout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Bagging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61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所有模型共享参数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所有模型相互独立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133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每一步训练一小部分的网络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每个模</a:t>
                      </a:r>
                      <a:r>
                        <a:rPr lang="zh-CN" altLang="en-US" dirty="0" smtClean="0"/>
                        <a:t>型在相</a:t>
                      </a:r>
                      <a:r>
                        <a:rPr lang="zh-CN" altLang="en-US" dirty="0" smtClean="0"/>
                        <a:t>应数据集上训练到收敛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93479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83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Dropout as regularization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Dropout </a:t>
                </a:r>
                <a:r>
                  <a:rPr lang="zh-CN" altLang="en-US" dirty="0" smtClean="0"/>
                  <a:t>噪声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marL="457200" lvl="1" indent="0">
                  <a:buNone/>
                </a:pPr>
                <a:endParaRPr lang="en-US" altLang="zh-CN" dirty="0" smtClean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 smtClean="0"/>
              </a:p>
              <a:p>
                <a:r>
                  <a:rPr lang="zh-CN" altLang="en-US" dirty="0" smtClean="0"/>
                  <a:t>基于指数分布族的广</a:t>
                </a:r>
                <a:r>
                  <a:rPr lang="zh-CN" altLang="en-US" dirty="0"/>
                  <a:t>义线性模</a:t>
                </a:r>
                <a:r>
                  <a:rPr lang="zh-CN" altLang="en-US" dirty="0" smtClean="0"/>
                  <a:t>型 （线性、逻辑斯特、泊松回归等）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含噪声的损失函数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3" t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29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5874049"/>
                  </p:ext>
                </p:extLst>
              </p:nvPr>
            </p:nvGraphicFramePr>
            <p:xfrm>
              <a:off x="1907312" y="2238106"/>
              <a:ext cx="5349699" cy="7626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3233">
                      <a:extLst>
                        <a:ext uri="{9D8B030D-6E8A-4147-A177-3AD203B41FA5}">
                          <a16:colId xmlns:a16="http://schemas.microsoft.com/office/drawing/2014/main" val="875862448"/>
                        </a:ext>
                      </a:extLst>
                    </a:gridCol>
                    <a:gridCol w="1783233">
                      <a:extLst>
                        <a:ext uri="{9D8B030D-6E8A-4147-A177-3AD203B41FA5}">
                          <a16:colId xmlns:a16="http://schemas.microsoft.com/office/drawing/2014/main" val="2133427154"/>
                        </a:ext>
                      </a:extLst>
                    </a:gridCol>
                    <a:gridCol w="1783233">
                      <a:extLst>
                        <a:ext uri="{9D8B030D-6E8A-4147-A177-3AD203B41FA5}">
                          <a16:colId xmlns:a16="http://schemas.microsoft.com/office/drawing/2014/main" val="9343639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1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/(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8188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概率</a:t>
                          </a:r>
                          <a:r>
                            <a:rPr lang="en-US" altLang="zh-CN" dirty="0" smtClean="0"/>
                            <a:t>p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35116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5874049"/>
                  </p:ext>
                </p:extLst>
              </p:nvPr>
            </p:nvGraphicFramePr>
            <p:xfrm>
              <a:off x="1907312" y="2238106"/>
              <a:ext cx="5349699" cy="7626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3233">
                      <a:extLst>
                        <a:ext uri="{9D8B030D-6E8A-4147-A177-3AD203B41FA5}">
                          <a16:colId xmlns:a16="http://schemas.microsoft.com/office/drawing/2014/main" val="875862448"/>
                        </a:ext>
                      </a:extLst>
                    </a:gridCol>
                    <a:gridCol w="1783233">
                      <a:extLst>
                        <a:ext uri="{9D8B030D-6E8A-4147-A177-3AD203B41FA5}">
                          <a16:colId xmlns:a16="http://schemas.microsoft.com/office/drawing/2014/main" val="2133427154"/>
                        </a:ext>
                      </a:extLst>
                    </a:gridCol>
                    <a:gridCol w="1783233">
                      <a:extLst>
                        <a:ext uri="{9D8B030D-6E8A-4147-A177-3AD203B41FA5}">
                          <a16:colId xmlns:a16="http://schemas.microsoft.com/office/drawing/2014/main" val="934363965"/>
                        </a:ext>
                      </a:extLst>
                    </a:gridCol>
                  </a:tblGrid>
                  <a:tr h="39179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41" t="-7692" r="-201365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341" t="-7692" r="-1365" b="-1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58188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概率</a:t>
                          </a:r>
                          <a:r>
                            <a:rPr lang="en-US" altLang="zh-CN" dirty="0" smtClean="0"/>
                            <a:t>p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0341" t="-114754" r="-101365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341" t="-114754" r="-1365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23511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368145" y="2150448"/>
                <a:ext cx="2103120" cy="937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altLang="zh-CN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i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145" y="2150448"/>
                <a:ext cx="2103120" cy="9379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712" y="3809543"/>
            <a:ext cx="9209524" cy="704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426" y="5432178"/>
            <a:ext cx="10238095" cy="9904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8145" y="4640528"/>
            <a:ext cx="3777316" cy="748403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2762502">
            <a:off x="10514062" y="5372940"/>
            <a:ext cx="36576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82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作为约束的范数惩罚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2550" y="1556950"/>
                <a:ext cx="10939849" cy="5103825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 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广义拉格朗日函数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/>
                  <a:t>上述</a:t>
                </a:r>
                <a:r>
                  <a:rPr lang="zh-CN" altLang="en-US" dirty="0" smtClean="0"/>
                  <a:t>问题等价于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固定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优化目标与最小化正则化的目标函数完全一样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如果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zh-CN" altLang="en-US" dirty="0" smtClean="0"/>
                  <a:t>是</a:t>
                </a:r>
                <a:r>
                  <a:rPr lang="en-US" altLang="zh-CN" dirty="0" smtClean="0"/>
                  <a:t>L</a:t>
                </a:r>
                <a:r>
                  <a:rPr lang="en-US" altLang="zh-CN" baseline="30000" dirty="0" smtClean="0"/>
                  <a:t>2</a:t>
                </a:r>
                <a:r>
                  <a:rPr lang="zh-CN" altLang="en-US" dirty="0" smtClean="0"/>
                  <a:t>范数，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 smtClean="0"/>
                  <a:t>被限制在一个</a:t>
                </a:r>
                <a:r>
                  <a:rPr lang="en-US" altLang="zh-CN" dirty="0" smtClean="0"/>
                  <a:t>L</a:t>
                </a:r>
                <a:r>
                  <a:rPr lang="en-US" altLang="zh-CN" baseline="30000" dirty="0" smtClean="0"/>
                  <a:t>2</a:t>
                </a:r>
                <a:r>
                  <a:rPr lang="zh-CN" altLang="en-US" dirty="0" smtClean="0"/>
                  <a:t>球内</a:t>
                </a:r>
                <a:endParaRPr lang="en-US" altLang="zh-CN" dirty="0" smtClean="0"/>
              </a:p>
              <a:p>
                <a:r>
                  <a:rPr lang="zh-CN" altLang="en-US" dirty="0"/>
                  <a:t>如果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zh-CN" altLang="en-US" dirty="0" smtClean="0"/>
                  <a:t>是</a:t>
                </a:r>
                <a:r>
                  <a:rPr lang="en-US" altLang="zh-CN" dirty="0" smtClean="0"/>
                  <a:t>L</a:t>
                </a:r>
                <a:r>
                  <a:rPr lang="en-US" altLang="zh-CN" baseline="30000" dirty="0" smtClean="0"/>
                  <a:t>1</a:t>
                </a:r>
                <a:r>
                  <a:rPr lang="zh-CN" altLang="en-US" dirty="0" smtClean="0"/>
                  <a:t>范数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被限制在一个</a:t>
                </a:r>
                <a:r>
                  <a:rPr lang="en-US" altLang="zh-CN" dirty="0" smtClean="0"/>
                  <a:t>L</a:t>
                </a:r>
                <a:r>
                  <a:rPr lang="en-US" altLang="zh-CN" baseline="30000" dirty="0" smtClean="0"/>
                  <a:t>1</a:t>
                </a:r>
                <a:r>
                  <a:rPr lang="zh-CN" altLang="en-US" dirty="0" smtClean="0"/>
                  <a:t>范数限制的区域中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2550" y="1556950"/>
                <a:ext cx="10939849" cy="5103825"/>
              </a:xfrm>
              <a:blipFill>
                <a:blip r:embed="rId2"/>
                <a:stretch>
                  <a:fillRect l="-10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653" y="2524114"/>
            <a:ext cx="4219048" cy="552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878" y="3451538"/>
            <a:ext cx="2628571" cy="495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266" y="4919516"/>
            <a:ext cx="5428571" cy="561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896459" y="4919516"/>
                <a:ext cx="22053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一般一一对应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459" y="4919516"/>
                <a:ext cx="2205317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844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 as regularization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用二阶泰勒展开近似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8376"/>
          <a:stretch/>
        </p:blipFill>
        <p:spPr>
          <a:xfrm>
            <a:off x="6402081" y="2225713"/>
            <a:ext cx="3799505" cy="952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50" y="2216189"/>
            <a:ext cx="4914286" cy="96190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6015318" y="2538693"/>
            <a:ext cx="233081" cy="259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ular Callout 7"/>
              <p:cNvSpPr/>
              <p:nvPr/>
            </p:nvSpPr>
            <p:spPr>
              <a:xfrm>
                <a:off x="7229475" y="3111419"/>
                <a:ext cx="1162050" cy="561975"/>
              </a:xfrm>
              <a:prstGeom prst="wedgeRectCallout">
                <a:avLst>
                  <a:gd name="adj1" fmla="val 18511"/>
                  <a:gd name="adj2" fmla="val -9004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的方差</a:t>
                </a:r>
                <a:endParaRPr lang="zh-CN" altLang="en-US" dirty="0"/>
              </a:p>
            </p:txBody>
          </p:sp>
        </mc:Choice>
        <mc:Fallback>
          <p:sp>
            <p:nvSpPr>
              <p:cNvPr id="8" name="Rectangular Callout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475" y="3111419"/>
                <a:ext cx="1162050" cy="561975"/>
              </a:xfrm>
              <a:prstGeom prst="wedgeRectCallout">
                <a:avLst>
                  <a:gd name="adj1" fmla="val 18511"/>
                  <a:gd name="adj2" fmla="val -90042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ular Callout 9"/>
              <p:cNvSpPr/>
              <p:nvPr/>
            </p:nvSpPr>
            <p:spPr>
              <a:xfrm>
                <a:off x="9234619" y="1556951"/>
                <a:ext cx="1423856" cy="668762"/>
              </a:xfrm>
              <a:prstGeom prst="wedgeRectCallout">
                <a:avLst>
                  <a:gd name="adj1" fmla="val -40902"/>
                  <a:gd name="adj2" fmla="val 7959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Rectangular Callou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4619" y="1556951"/>
                <a:ext cx="1423856" cy="668762"/>
              </a:xfrm>
              <a:prstGeom prst="wedgeRectCallout">
                <a:avLst>
                  <a:gd name="adj1" fmla="val -40902"/>
                  <a:gd name="adj2" fmla="val 79592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943" y="4057135"/>
            <a:ext cx="11114911" cy="145202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52871" y="5048251"/>
            <a:ext cx="10729527" cy="448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1123950" y="5906962"/>
                <a:ext cx="3004757" cy="369332"/>
              </a:xfrm>
              <a:prstGeom prst="rect">
                <a:avLst/>
              </a:prstGeom>
              <a:noFill/>
              <a:ln w="28575">
                <a:solidFill>
                  <a:srgbClr val="497DAB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950" y="5906962"/>
                <a:ext cx="30047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497DA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rved Left Arrow 15"/>
          <p:cNvSpPr/>
          <p:nvPr/>
        </p:nvSpPr>
        <p:spPr>
          <a:xfrm rot="10800000">
            <a:off x="761612" y="4889403"/>
            <a:ext cx="371475" cy="121431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81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2" grpId="1" animBg="1"/>
      <p:bldP spid="14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 as regularization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逻辑斯特回归的正则化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Dropout</a:t>
                </a:r>
                <a:r>
                  <a:rPr lang="zh-CN" altLang="en-US" dirty="0" smtClean="0"/>
                  <a:t>偏好置信度高的预测和小的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zh-CN" dirty="0" smtClean="0"/>
              </a:p>
              <a:p>
                <a:r>
                  <a:rPr lang="en-US" altLang="zh-CN" dirty="0"/>
                  <a:t>L</a:t>
                </a:r>
                <a:r>
                  <a:rPr lang="en-US" altLang="zh-CN" baseline="30000" dirty="0"/>
                  <a:t>2</a:t>
                </a:r>
                <a:r>
                  <a:rPr lang="zh-CN" altLang="en-US" dirty="0"/>
                  <a:t>权重衰</a:t>
                </a:r>
                <a:r>
                  <a:rPr lang="zh-CN" altLang="en-US" dirty="0" smtClean="0"/>
                  <a:t>减：每</a:t>
                </a:r>
                <a:r>
                  <a:rPr lang="zh-CN" altLang="en-US" dirty="0"/>
                  <a:t>个</a:t>
                </a:r>
                <a:r>
                  <a:rPr lang="zh-CN" altLang="en-US" dirty="0" smtClean="0"/>
                  <a:t>特</a:t>
                </a:r>
                <a:r>
                  <a:rPr lang="zh-CN" altLang="en-US" dirty="0"/>
                  <a:t>征具有不同权重衰减系</a:t>
                </a:r>
                <a:r>
                  <a:rPr lang="zh-CN" altLang="en-US" dirty="0" smtClean="0"/>
                  <a:t>数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大小由</a:t>
                </a:r>
                <a:r>
                  <a:rPr lang="zh-CN" altLang="en-US" dirty="0"/>
                  <a:t>其方</a:t>
                </a:r>
                <a:r>
                  <a:rPr lang="zh-CN" altLang="en-US" dirty="0" smtClean="0"/>
                  <a:t>差确</a:t>
                </a:r>
                <a:r>
                  <a:rPr lang="zh-CN" altLang="en-US" dirty="0"/>
                  <a:t>定</a:t>
                </a:r>
                <a:r>
                  <a:rPr lang="zh-CN" altLang="en-US" dirty="0" smtClean="0"/>
                  <a:t>的</a:t>
                </a:r>
                <a:endParaRPr lang="en-US" altLang="zh-CN" dirty="0" smtClean="0"/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对于深度模型而言，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Dropout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与权重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衰减不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等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同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3" t="-2071" r="-5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82" y="2371337"/>
            <a:ext cx="5514286" cy="1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9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集成推断：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</m:e>
                    </m:nary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含指数级的</a:t>
                </a:r>
                <a:r>
                  <a:rPr lang="zh-CN" altLang="en-US" dirty="0" smtClean="0"/>
                  <a:t>项</a:t>
                </a:r>
                <a:endParaRPr lang="en-US" altLang="zh-CN" dirty="0" smtClean="0"/>
              </a:p>
              <a:p>
                <a:r>
                  <a:rPr lang="zh-CN" altLang="en-US" dirty="0"/>
                  <a:t>通过采样近似推</a:t>
                </a:r>
                <a:r>
                  <a:rPr lang="zh-CN" altLang="en-US" dirty="0" smtClean="0"/>
                  <a:t>断</a:t>
                </a:r>
                <a:r>
                  <a:rPr lang="en-US" altLang="zh-CN" dirty="0" smtClean="0"/>
                  <a:t>, 10-20 </a:t>
                </a:r>
                <a:r>
                  <a:rPr lang="zh-CN" altLang="en-US" dirty="0"/>
                  <a:t>个</a:t>
                </a:r>
                <a:r>
                  <a:rPr lang="zh-CN" altLang="en-US" dirty="0" smtClean="0"/>
                  <a:t>掩码</a:t>
                </a:r>
                <a:r>
                  <a:rPr lang="zh-CN" altLang="en-US" dirty="0"/>
                  <a:t>就足以获得不错的表</a:t>
                </a:r>
                <a:r>
                  <a:rPr lang="zh-CN" altLang="en-US" dirty="0" smtClean="0"/>
                  <a:t>现</a:t>
                </a:r>
                <a:endParaRPr lang="en-US" altLang="zh-CN" dirty="0"/>
              </a:p>
              <a:p>
                <a:r>
                  <a:rPr lang="zh-CN" altLang="en-US" dirty="0"/>
                  <a:t>通过评估模型中</a:t>
                </a:r>
                <a:r>
                  <a:rPr lang="en-US" altLang="zh-CN" i="1" dirty="0"/>
                  <a:t>p</a:t>
                </a:r>
                <a:r>
                  <a:rPr lang="en-US" altLang="zh-CN" dirty="0"/>
                  <a:t>(</a:t>
                </a:r>
                <a:r>
                  <a:rPr lang="en-US" altLang="zh-CN" i="1" dirty="0"/>
                  <a:t>y | </a:t>
                </a:r>
                <a:r>
                  <a:rPr lang="en-US" altLang="zh-CN" b="1" i="1" dirty="0"/>
                  <a:t>x</a:t>
                </a:r>
                <a:r>
                  <a:rPr lang="en-US" altLang="zh-CN" dirty="0"/>
                  <a:t>) </a:t>
                </a:r>
                <a:r>
                  <a:rPr lang="zh-CN" altLang="en-US" dirty="0"/>
                  <a:t>来近</a:t>
                </a:r>
                <a:r>
                  <a:rPr lang="zh-CN" altLang="en-US" dirty="0"/>
                  <a:t>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ensemble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权</a:t>
                </a:r>
                <a:r>
                  <a:rPr lang="zh-CN" altLang="en-US" dirty="0"/>
                  <a:t>重比例推断规则</a:t>
                </a:r>
                <a:r>
                  <a:rPr lang="zh-CN" altLang="en-US" dirty="0"/>
                  <a:t>：</a:t>
                </a:r>
                <a:r>
                  <a:rPr lang="zh-CN" altLang="en-US" dirty="0"/>
                  <a:t>单</a:t>
                </a:r>
                <a:r>
                  <a:rPr lang="zh-CN" altLang="en-US" dirty="0"/>
                  <a:t>元</a:t>
                </a:r>
                <a:r>
                  <a:rPr lang="en-US" altLang="zh-CN" i="1" dirty="0" err="1"/>
                  <a:t>i</a:t>
                </a:r>
                <a:r>
                  <a:rPr lang="en-US" altLang="zh-CN" i="1" dirty="0"/>
                  <a:t> </a:t>
                </a:r>
                <a:r>
                  <a:rPr lang="zh-CN" altLang="en-US" dirty="0"/>
                  <a:t>的输出的权重</a:t>
                </a:r>
                <a:r>
                  <a:rPr lang="zh-CN" altLang="en-US" dirty="0"/>
                  <a:t>乘以</a:t>
                </a:r>
                <a:r>
                  <a:rPr lang="zh-CN" altLang="en-US" dirty="0"/>
                  <a:t>单元</a:t>
                </a:r>
                <a:r>
                  <a:rPr lang="en-US" altLang="zh-CN" i="1" dirty="0" err="1"/>
                  <a:t>i</a:t>
                </a:r>
                <a:r>
                  <a:rPr lang="en-US" altLang="zh-CN" i="1" dirty="0"/>
                  <a:t> </a:t>
                </a:r>
                <a:r>
                  <a:rPr lang="zh-CN" altLang="en-US" dirty="0"/>
                  <a:t>的被包含概</a:t>
                </a:r>
                <a:r>
                  <a:rPr lang="zh-CN" altLang="en-US" dirty="0"/>
                  <a:t>率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0.5</a:t>
                </a:r>
                <a:r>
                  <a:rPr lang="zh-CN" altLang="en-US" dirty="0"/>
                  <a:t>的包含概率，权重比例规则相当于在训练结束后讲权重除以</a:t>
                </a:r>
                <a:r>
                  <a:rPr lang="en-US" altLang="zh-CN" dirty="0"/>
                  <a:t>2</a:t>
                </a:r>
                <a:endParaRPr lang="zh-CN" altLang="en-US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3" t="-1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77" y="3920824"/>
            <a:ext cx="2282704" cy="27102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639663" y="4291293"/>
                <a:ext cx="7155663" cy="1169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&amp;=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663" y="4291293"/>
                <a:ext cx="7155663" cy="11693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834653" y="5640770"/>
                <a:ext cx="518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测试时：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653" y="5640770"/>
                <a:ext cx="5181600" cy="646331"/>
              </a:xfrm>
              <a:prstGeom prst="rect">
                <a:avLst/>
              </a:prstGeom>
              <a:blipFill>
                <a:blip r:embed="rId5"/>
                <a:stretch>
                  <a:fillRect l="-941" t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3834653" y="446704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训练时：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08794" y="564077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测</a:t>
            </a:r>
            <a:r>
              <a:rPr lang="zh-CN" altLang="en-US" dirty="0" smtClean="0">
                <a:solidFill>
                  <a:srgbClr val="FF0000"/>
                </a:solidFill>
              </a:rPr>
              <a:t>试时，权重乘</a:t>
            </a:r>
            <a:r>
              <a:rPr lang="en-US" altLang="zh-CN" dirty="0" smtClean="0">
                <a:solidFill>
                  <a:srgbClr val="FF0000"/>
                </a:solidFill>
              </a:rPr>
              <a:t>dropout</a:t>
            </a:r>
            <a:r>
              <a:rPr lang="zh-CN" altLang="en-US" dirty="0" smtClean="0">
                <a:solidFill>
                  <a:srgbClr val="FF0000"/>
                </a:solidFill>
              </a:rPr>
              <a:t>概率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20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Dropout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50" y="4055371"/>
            <a:ext cx="10939849" cy="2501947"/>
          </a:xfrm>
        </p:spPr>
        <p:txBody>
          <a:bodyPr/>
          <a:lstStyle/>
          <a:p>
            <a:r>
              <a:rPr lang="zh-CN" altLang="en-US" dirty="0"/>
              <a:t>测</a:t>
            </a:r>
            <a:r>
              <a:rPr lang="zh-CN" altLang="en-US" dirty="0" smtClean="0"/>
              <a:t>试时，所有的神经员都处于激活状态</a:t>
            </a:r>
            <a:endParaRPr lang="en-US" altLang="zh-CN" dirty="0" smtClean="0"/>
          </a:p>
          <a:p>
            <a:r>
              <a:rPr lang="zh-CN" altLang="en-US" dirty="0"/>
              <a:t>缩</a:t>
            </a:r>
            <a:r>
              <a:rPr lang="zh-CN" altLang="en-US" dirty="0" smtClean="0"/>
              <a:t>放激活函数的输出使得每个神经元</a:t>
            </a:r>
            <a:endParaRPr lang="en-US" altLang="zh-CN" dirty="0" smtClean="0"/>
          </a:p>
          <a:p>
            <a:pPr lvl="1"/>
            <a:r>
              <a:rPr lang="zh-CN" altLang="en-US" dirty="0"/>
              <a:t>测</a:t>
            </a:r>
            <a:r>
              <a:rPr lang="zh-CN" altLang="en-US" dirty="0" smtClean="0"/>
              <a:t>试时输出等于训练时的期望输出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2594"/>
            <a:ext cx="10349590" cy="186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1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CN" altLang="en-US" dirty="0"/>
                  <a:t>权重比例推断规</a:t>
                </a:r>
                <a:r>
                  <a:rPr lang="zh-CN" altLang="en-US" dirty="0" smtClean="0"/>
                  <a:t>则对许多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不具有非线性隐藏单元</a:t>
                </a:r>
                <a:r>
                  <a:rPr lang="zh-CN" altLang="en-US" dirty="0" smtClean="0"/>
                  <a:t>的模型族是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精确</a:t>
                </a:r>
                <a:r>
                  <a:rPr lang="zh-CN" altLang="en-US" dirty="0" smtClean="0"/>
                  <a:t>的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使</a:t>
                </a:r>
                <a:r>
                  <a:rPr lang="zh-CN" altLang="en-US" dirty="0" smtClean="0"/>
                  <a:t>用集</a:t>
                </a:r>
                <a:r>
                  <a:rPr lang="zh-CN" altLang="en-US" dirty="0"/>
                  <a:t>成成员预测分布的几何平均而不是算术平均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考</a:t>
                </a:r>
                <a:r>
                  <a:rPr lang="zh-CN" altLang="en-US" dirty="0" smtClean="0"/>
                  <a:t>虑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softmax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⨀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altLang="zh-CN" b="0" dirty="0" smtClean="0"/>
              </a:p>
              <a:p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600" dirty="0">
                                  <a:latin typeface="Cambria Math" panose="02040503050406030204" pitchFamily="18" charset="0"/>
                                </a:rPr>
                                <m:t>ensemble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dirty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1600" b="1" i="1" dirty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sSup>
                                <m:sSupPr>
                                  <m:ctrlPr>
                                    <a:rPr lang="en-US" altLang="zh-CN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6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16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g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altLang="zh-CN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1600" b="1" i="1" dirty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altLang="zh-CN" sz="1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altLang="zh-CN" sz="1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6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zh-CN" sz="1600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6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1600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CN" sz="1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dirty="0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  <m:r>
                                        <a:rPr lang="en-US" altLang="zh-CN" sz="1600" i="1" dirty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16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sz="1600" b="1" i="1" dirty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  <m:r>
                                        <a:rPr lang="en-US" altLang="zh-CN" sz="1600" i="1" dirty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zh-CN" sz="1600" b="1" i="1" dirty="0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rad>
                        </m:e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&amp;=</m:t>
                          </m:r>
                          <m:rad>
                            <m:radPr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sSup>
                                <m:sSupPr>
                                  <m:ctrlPr>
                                    <a:rPr lang="en-US" altLang="zh-CN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6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16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g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altLang="zh-CN" sz="16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1600" b="1" i="1" dirty="0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altLang="zh-CN" sz="160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altLang="zh-CN" sz="160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zh-CN" sz="1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1600" b="0" i="1" dirty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altLang="zh-CN" sz="16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altLang="zh-CN" sz="16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 b="0" i="0" dirty="0" smtClean="0"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sz="16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altLang="zh-CN" sz="16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zh-CN" sz="16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𝑾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6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US" altLang="zh-CN" sz="16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,: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zh-CN" sz="16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bSup>
                                              <m:d>
                                                <m:dPr>
                                                  <m:ctrlPr>
                                                    <a:rPr lang="en-US" altLang="zh-CN" sz="16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𝒗</m:t>
                                                  </m:r>
                                                  <m:r>
                                                    <a:rPr lang="en-US" altLang="zh-CN" sz="16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⨀</m:t>
                                                  </m:r>
                                                  <m:r>
                                                    <a:rPr lang="en-US" altLang="zh-CN" sz="16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𝝁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zh-CN" sz="16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sz="16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16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6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altLang="zh-CN" sz="16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altLang="zh-CN" sz="16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16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6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  <m:sup/>
                                        <m:e>
                                          <m:func>
                                            <m:funcPr>
                                              <m:ctrlPr>
                                                <a:rPr lang="en-US" altLang="zh-CN" sz="16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600" b="0" i="0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exp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altLang="zh-CN" sz="16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altLang="zh-CN" sz="1600" i="1" dirty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altLang="zh-CN" sz="1600" b="1" i="1" dirty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𝑾</m:t>
                                                      </m:r>
                                                    </m:e>
                                                    <m:sub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altLang="zh-CN" sz="1600" b="0" i="1" dirty="0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altLang="zh-CN" sz="1600" i="1" dirty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altLang="zh-CN" sz="1600" b="0" i="1" dirty="0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′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altLang="zh-CN" sz="1600" i="1" dirty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,: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altLang="zh-CN" sz="1600" i="1" dirty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sup>
                                                  </m:sSubSup>
                                                  <m:d>
                                                    <m:dPr>
                                                      <m:ctrlPr>
                                                        <a:rPr lang="en-US" altLang="zh-CN" sz="1600" i="1" dirty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zh-CN" sz="16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𝒗</m:t>
                                                      </m:r>
                                                      <m:r>
                                                        <a:rPr lang="en-US" altLang="zh-CN" sz="1600" b="1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⨀</m:t>
                                                      </m:r>
                                                      <m:r>
                                                        <a:rPr lang="en-US" altLang="zh-CN" sz="1600" b="1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𝝁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altLang="zh-CN" sz="16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1600" i="1" dirty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1600" i="1" dirty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𝑏</m:t>
                                                      </m:r>
                                                    </m:e>
                                                    <m:sub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altLang="zh-CN" sz="1600" b="0" i="1" dirty="0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altLang="zh-CN" sz="1600" i="1" dirty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altLang="zh-CN" sz="1600" b="0" i="1" dirty="0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′</m:t>
                                                          </m:r>
                                                        </m:sup>
                                                      </m:sSup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nary>
                                    </m:den>
                                  </m:f>
                                </m:e>
                              </m:nary>
                            </m:e>
                          </m:rad>
                        </m:e>
                        <m:e>
                          <m:r>
                            <a:rPr lang="en-US" altLang="zh-CN" sz="1600" b="1" i="1" dirty="0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rad>
                            <m:radPr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sSup>
                                <m:sSupPr>
                                  <m:ctrlPr>
                                    <a:rPr lang="en-US" altLang="zh-CN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6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16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g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altLang="zh-CN" sz="16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1600" b="1" i="1" dirty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altLang="zh-CN" sz="16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altLang="zh-CN" sz="1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6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zh-CN" sz="1600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6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1600" b="0" i="1" dirty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altLang="zh-CN" sz="1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dirty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sz="1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16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1600" b="1" i="1" dirty="0">
                                                  <a:latin typeface="Cambria Math" panose="02040503050406030204" pitchFamily="18" charset="0"/>
                                                </a:rPr>
                                                <m:t>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i="1" dirty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US" altLang="zh-CN" sz="1600" i="1" dirty="0">
                                                  <a:latin typeface="Cambria Math" panose="02040503050406030204" pitchFamily="18" charset="0"/>
                                                </a:rPr>
                                                <m:t>,: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1600" i="1" dirty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altLang="zh-CN" sz="16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600" b="1" i="1">
                                                  <a:latin typeface="Cambria Math" panose="02040503050406030204" pitchFamily="18" charset="0"/>
                                                </a:rPr>
                                                <m:t>𝒗</m:t>
                                              </m:r>
                                              <m:r>
                                                <a:rPr lang="en-US" altLang="zh-CN" sz="16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⨀</m:t>
                                              </m:r>
                                              <m:r>
                                                <a:rPr lang="en-US" altLang="zh-CN" sz="16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sz="1600" i="1" dirty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6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00" i="1" dirty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i="1" dirty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rad>
                        </m:e>
                        <m:e>
                          <m:r>
                            <a:rPr lang="en-US" altLang="zh-CN" sz="1600" b="1" i="1" dirty="0" smtClean="0">
                              <a:latin typeface="Cambria Math" panose="02040503050406030204" pitchFamily="18" charset="0"/>
                            </a:rPr>
                            <m:t>&amp;=</m:t>
                          </m:r>
                          <m:func>
                            <m:funcPr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600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16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6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zh-CN" sz="16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sz="16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sz="1600" b="1" i="1" dirty="0" smtClean="0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r>
                                        <a:rPr lang="en-US" altLang="zh-CN" sz="1600" b="0" i="1" dirty="0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6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{"/>
                                              <m:endChr m:val="}"/>
                                              <m:ctrlPr>
                                                <a:rPr lang="en-US" altLang="zh-CN" sz="16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6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  <m:r>
                                                <a:rPr lang="en-US" altLang="zh-CN" sz="16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6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sz="1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sub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altLang="zh-CN" sz="1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16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1600" b="1" i="1" dirty="0">
                                                  <a:latin typeface="Cambria Math" panose="02040503050406030204" pitchFamily="18" charset="0"/>
                                                </a:rPr>
                                                <m:t>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i="1" dirty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US" altLang="zh-CN" sz="1600" i="1" dirty="0">
                                                  <a:latin typeface="Cambria Math" panose="02040503050406030204" pitchFamily="18" charset="0"/>
                                                </a:rPr>
                                                <m:t>,: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1600" i="1" dirty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altLang="zh-CN" sz="16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600" b="1" i="1">
                                                  <a:latin typeface="Cambria Math" panose="02040503050406030204" pitchFamily="18" charset="0"/>
                                                </a:rPr>
                                                <m:t>𝒗</m:t>
                                              </m:r>
                                              <m:r>
                                                <a:rPr lang="en-US" altLang="zh-CN" sz="16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⨀</m:t>
                                              </m:r>
                                              <m:r>
                                                <a:rPr lang="en-US" altLang="zh-CN" sz="16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sz="1600" i="1" dirty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6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00" i="1" dirty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i="1" dirty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&amp;=</m:t>
                          </m:r>
                          <m:r>
                            <m:rPr>
                              <m:sty m:val="p"/>
                            </m:rPr>
                            <a:rPr lang="en-US" altLang="zh-CN" sz="1600" dirty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16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n-US" altLang="zh-CN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b="1" i="1" dirty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</a:rPr>
                                    <m:t>,:</m:t>
                                  </m:r>
                                </m:sub>
                                <m:sup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altLang="zh-CN" sz="1600" b="1" i="1" dirty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r>
                            <a:rPr lang="en-US" altLang="zh-CN" sz="1600" b="1" i="1" dirty="0" smtClean="0">
                              <a:latin typeface="Cambria Math" panose="02040503050406030204" pitchFamily="18" charset="0"/>
                            </a:rPr>
                            <m:t>&amp;</m:t>
                          </m:r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36" t="-18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34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961358" y="5488194"/>
                <a:ext cx="3481215" cy="7604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  <a:latin typeface="FZSSK--GBK1-0"/>
                  </a:rPr>
                  <a:t>权重为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  <a:latin typeface="FZSSK--GBK1-0"/>
                  </a:rPr>
                  <a:t>的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softmax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FZSSK--GBK1-0"/>
                  </a:rPr>
                  <a:t>函</a:t>
                </a:r>
                <a:r>
                  <a:rPr lang="zh-CN" altLang="en-US" dirty="0">
                    <a:solidFill>
                      <a:srgbClr val="FF0000"/>
                    </a:solidFill>
                    <a:latin typeface="FZSSK--GBK1-0"/>
                  </a:rPr>
                  <a:t>数分类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FZSSK--GBK1-0"/>
                  </a:rPr>
                  <a:t>器</a:t>
                </a:r>
                <a:endParaRPr lang="en-US" altLang="zh-CN" dirty="0" smtClean="0">
                  <a:solidFill>
                    <a:srgbClr val="FF0000"/>
                  </a:solidFill>
                  <a:latin typeface="FZSSK--GBK1-0"/>
                </a:endParaRPr>
              </a:p>
              <a:p>
                <a:endParaRPr lang="en-US" altLang="zh-CN" dirty="0">
                  <a:solidFill>
                    <a:srgbClr val="FF0000"/>
                  </a:solidFill>
                  <a:latin typeface="FZSSK--GBK1-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58" y="5488194"/>
                <a:ext cx="3481215" cy="760465"/>
              </a:xfrm>
              <a:prstGeom prst="rect">
                <a:avLst/>
              </a:prstGeom>
              <a:blipFill>
                <a:blip r:embed="rId3"/>
                <a:stretch>
                  <a:fillRect l="-1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304" y="1947910"/>
            <a:ext cx="3838095" cy="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权重比例推断规</a:t>
            </a:r>
            <a:r>
              <a:rPr lang="zh-CN" altLang="en-US" dirty="0" smtClean="0"/>
              <a:t>则 是 </a:t>
            </a:r>
            <a:r>
              <a:rPr lang="zh-CN" altLang="en-US" dirty="0" smtClean="0">
                <a:solidFill>
                  <a:srgbClr val="FF0000"/>
                </a:solidFill>
              </a:rPr>
              <a:t>精确</a:t>
            </a:r>
            <a:r>
              <a:rPr lang="zh-CN" altLang="en-US" dirty="0" smtClean="0"/>
              <a:t> 的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softmax</a:t>
            </a:r>
            <a:r>
              <a:rPr lang="zh-CN" altLang="en-US" dirty="0" smtClean="0"/>
              <a:t>函数回归分类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条件正态输出的回归网络</a:t>
            </a:r>
            <a:endParaRPr lang="en-US" altLang="zh-CN" dirty="0" smtClean="0"/>
          </a:p>
          <a:p>
            <a:pPr lvl="1"/>
            <a:r>
              <a:rPr lang="zh-CN" altLang="en-US" dirty="0"/>
              <a:t>隐</a:t>
            </a:r>
            <a:r>
              <a:rPr lang="zh-CN" altLang="en-US" dirty="0" smtClean="0"/>
              <a:t>层不含非线性的深度网络</a:t>
            </a:r>
            <a:endParaRPr lang="en-US" altLang="zh-CN" dirty="0" smtClean="0"/>
          </a:p>
          <a:p>
            <a:r>
              <a:rPr lang="zh-CN" altLang="en-US" dirty="0"/>
              <a:t>权</a:t>
            </a:r>
            <a:r>
              <a:rPr lang="zh-CN" altLang="en-US" dirty="0" smtClean="0"/>
              <a:t>重比例推断 在非线性深度模型中 仅仅是近似</a:t>
            </a:r>
            <a:endParaRPr lang="en-US" altLang="zh-CN" dirty="0"/>
          </a:p>
          <a:p>
            <a:r>
              <a:rPr lang="zh-CN" altLang="en-US" dirty="0" smtClean="0"/>
              <a:t>尚无理论上的分析，但在实践中效果很好</a:t>
            </a:r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50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Dropout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时间开销</a:t>
            </a:r>
            <a:endParaRPr lang="en-US" altLang="zh-CN" dirty="0" smtClean="0"/>
          </a:p>
          <a:p>
            <a:pPr lvl="1"/>
            <a:r>
              <a:rPr lang="zh-CN" altLang="en-US" dirty="0"/>
              <a:t>训练过程中使用</a:t>
            </a:r>
            <a:r>
              <a:rPr lang="en-US" altLang="zh-CN" dirty="0"/>
              <a:t>Dropout</a:t>
            </a:r>
            <a:r>
              <a:rPr lang="zh-CN" altLang="en-US" dirty="0"/>
              <a:t>产生</a:t>
            </a:r>
            <a:r>
              <a:rPr lang="en-US" altLang="zh-CN" i="1" dirty="0"/>
              <a:t>n </a:t>
            </a:r>
            <a:r>
              <a:rPr lang="zh-CN" altLang="en-US" dirty="0"/>
              <a:t>个随机二进</a:t>
            </a:r>
            <a:r>
              <a:rPr lang="zh-CN" altLang="en-US" dirty="0" smtClean="0"/>
              <a:t>制数</a:t>
            </a:r>
            <a:r>
              <a:rPr lang="zh-CN" altLang="en-US" dirty="0"/>
              <a:t>与状态相乘，每个样本每次更新只需</a:t>
            </a:r>
            <a:r>
              <a:rPr lang="en-US" altLang="zh-CN" i="1" dirty="0"/>
              <a:t>O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 </a:t>
            </a:r>
            <a:r>
              <a:rPr lang="zh-CN" altLang="en-US" dirty="0"/>
              <a:t>的计算复杂</a:t>
            </a:r>
            <a:r>
              <a:rPr lang="zh-CN" altLang="en-US" dirty="0" smtClean="0"/>
              <a:t>度</a:t>
            </a:r>
            <a:endParaRPr lang="en-US" altLang="zh-CN" dirty="0" smtClean="0"/>
          </a:p>
          <a:p>
            <a:r>
              <a:rPr lang="zh-CN" altLang="en-US" dirty="0"/>
              <a:t>时</a:t>
            </a:r>
            <a:r>
              <a:rPr lang="zh-CN" altLang="en-US" dirty="0" smtClean="0"/>
              <a:t>间开销</a:t>
            </a:r>
            <a:endParaRPr lang="en-US" altLang="zh-CN" dirty="0" smtClean="0"/>
          </a:p>
          <a:p>
            <a:pPr lvl="1"/>
            <a:r>
              <a:rPr lang="en-US" altLang="zh-CN" i="1" dirty="0"/>
              <a:t>O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 </a:t>
            </a:r>
            <a:r>
              <a:rPr lang="zh-CN" altLang="en-US" dirty="0"/>
              <a:t>的存储空间来持续保存这些二进制</a:t>
            </a:r>
            <a:r>
              <a:rPr lang="zh-CN" altLang="en-US" dirty="0" smtClean="0"/>
              <a:t>数，直到反向传播</a:t>
            </a:r>
            <a:endParaRPr lang="en-US" altLang="zh-CN" dirty="0" smtClean="0"/>
          </a:p>
          <a:p>
            <a:r>
              <a:rPr lang="zh-CN" altLang="en-US" dirty="0" smtClean="0"/>
              <a:t>几乎不限制适用的模型或训练过程</a:t>
            </a:r>
            <a:endParaRPr lang="en-US" altLang="zh-CN" dirty="0" smtClean="0"/>
          </a:p>
          <a:p>
            <a:r>
              <a:rPr lang="en-US" altLang="zh-CN" dirty="0" smtClean="0"/>
              <a:t>Dropout</a:t>
            </a:r>
            <a:r>
              <a:rPr lang="zh-CN" altLang="en-US" dirty="0" smtClean="0"/>
              <a:t>比正则话方法更有效，但可以和其他形式正则化合并，进一步提升性能</a:t>
            </a:r>
            <a:endParaRPr lang="en-US" altLang="zh-CN" dirty="0" smtClean="0"/>
          </a:p>
          <a:p>
            <a:r>
              <a:rPr lang="zh-CN" altLang="en-US" dirty="0" smtClean="0"/>
              <a:t>在训练样本极少时，</a:t>
            </a:r>
            <a:r>
              <a:rPr lang="en-US" altLang="zh-CN" dirty="0" smtClean="0"/>
              <a:t>dropout</a:t>
            </a:r>
            <a:r>
              <a:rPr lang="zh-CN" altLang="en-US" dirty="0" smtClean="0"/>
              <a:t>不会很有效果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30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Dropout</a:t>
            </a:r>
            <a:r>
              <a:rPr lang="zh-CN" altLang="en-US" dirty="0" smtClean="0"/>
              <a:t>的随机性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CN" altLang="en-US" dirty="0" smtClean="0"/>
                  <a:t>随机性对实现</a:t>
                </a:r>
                <a:r>
                  <a:rPr lang="en-US" altLang="zh-CN" dirty="0"/>
                  <a:t>Dropout</a:t>
                </a:r>
                <a:r>
                  <a:rPr lang="zh-CN" altLang="en-US" dirty="0"/>
                  <a:t>的正则化效</a:t>
                </a:r>
                <a:r>
                  <a:rPr lang="zh-CN" altLang="en-US" dirty="0" smtClean="0"/>
                  <a:t>果既</a:t>
                </a:r>
                <a:r>
                  <a:rPr lang="zh-CN" altLang="en-US" dirty="0"/>
                  <a:t>不充</a:t>
                </a:r>
                <a:r>
                  <a:rPr lang="zh-CN" altLang="en-US" dirty="0" smtClean="0"/>
                  <a:t>分也</a:t>
                </a:r>
                <a:r>
                  <a:rPr lang="zh-CN" altLang="en-US" dirty="0"/>
                  <a:t>不必</a:t>
                </a:r>
                <a:r>
                  <a:rPr lang="zh-CN" altLang="en-US" dirty="0" smtClean="0"/>
                  <a:t>要</a:t>
                </a:r>
                <a:endParaRPr lang="en-US" altLang="zh-CN" dirty="0" smtClean="0"/>
              </a:p>
              <a:p>
                <a:r>
                  <a:rPr lang="en-US" altLang="zh-CN" dirty="0" smtClean="0"/>
                  <a:t>Dropout Boosting</a:t>
                </a:r>
                <a:r>
                  <a:rPr lang="zh-CN" altLang="en-US" dirty="0" smtClean="0"/>
                  <a:t>设计对照试验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与</a:t>
                </a:r>
                <a:r>
                  <a:rPr lang="en-US" altLang="zh-CN" dirty="0" smtClean="0"/>
                  <a:t>Dropout</a:t>
                </a:r>
                <a:r>
                  <a:rPr lang="zh-CN" altLang="en-US" dirty="0" smtClean="0"/>
                  <a:t>完全相同的噪声掩码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训</a:t>
                </a:r>
                <a:r>
                  <a:rPr lang="zh-CN" altLang="en-US" dirty="0" smtClean="0"/>
                  <a:t>练整个集成，最大化训练集上的似然</a:t>
                </a:r>
                <a:r>
                  <a:rPr lang="zh-CN" altLang="en-US" dirty="0"/>
                  <a:t>。</a:t>
                </a:r>
                <a:r>
                  <a:rPr lang="zh-CN" altLang="en-US" dirty="0" smtClean="0"/>
                  <a:t>每次选择一个模型（某一噪</a:t>
                </a:r>
                <a:r>
                  <a:rPr lang="zh-CN" altLang="en-US" dirty="0"/>
                  <a:t>声掩</a:t>
                </a:r>
                <a:r>
                  <a:rPr lang="zh-CN" altLang="en-US" dirty="0" smtClean="0"/>
                  <a:t>码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dirty="0" smtClean="0"/>
                  <a:t>），更新其参数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Dropout </a:t>
                </a:r>
                <a:r>
                  <a:rPr lang="en-US" altLang="zh-CN" dirty="0"/>
                  <a:t>Boosting</a:t>
                </a:r>
                <a:r>
                  <a:rPr lang="zh-CN" altLang="en-US" dirty="0"/>
                  <a:t>几乎没有正则化效</a:t>
                </a:r>
                <a:r>
                  <a:rPr lang="zh-CN" altLang="en-US" dirty="0" smtClean="0"/>
                  <a:t>果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使用</a:t>
                </a:r>
                <a:r>
                  <a:rPr lang="en-US" altLang="zh-CN" dirty="0"/>
                  <a:t>Bagging</a:t>
                </a:r>
                <a:r>
                  <a:rPr lang="zh-CN" altLang="en-US" dirty="0" smtClean="0"/>
                  <a:t>解释</a:t>
                </a:r>
                <a:r>
                  <a:rPr lang="en-US" altLang="zh-CN" dirty="0"/>
                  <a:t>Dropout</a:t>
                </a:r>
                <a:r>
                  <a:rPr lang="zh-CN" altLang="en-US" dirty="0"/>
                  <a:t>比使用稳健性噪声解释</a:t>
                </a:r>
                <a:r>
                  <a:rPr lang="en-US" altLang="zh-CN" dirty="0"/>
                  <a:t>Dropout</a:t>
                </a:r>
                <a:r>
                  <a:rPr lang="zh-CN" altLang="en-US" dirty="0"/>
                  <a:t>更</a:t>
                </a:r>
                <a:r>
                  <a:rPr lang="zh-CN" altLang="en-US" dirty="0" smtClean="0"/>
                  <a:t>好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当</a:t>
                </a:r>
                <a:r>
                  <a:rPr lang="zh-CN" altLang="en-US" dirty="0"/>
                  <a:t>随机抽样的集成成员相互</a:t>
                </a:r>
                <a:r>
                  <a:rPr lang="zh-CN" altLang="en-US" dirty="0" smtClean="0"/>
                  <a:t>独立</a:t>
                </a:r>
                <a:r>
                  <a:rPr lang="zh-CN" altLang="en-US" dirty="0"/>
                  <a:t>地训练好后，才能达到</a:t>
                </a:r>
                <a:r>
                  <a:rPr lang="en-US" altLang="zh-CN" dirty="0"/>
                  <a:t>Bagging</a:t>
                </a:r>
                <a:r>
                  <a:rPr lang="zh-CN" altLang="en-US" dirty="0"/>
                  <a:t>集成的正则化效果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36" t="-1827" b="-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312" y="3444823"/>
            <a:ext cx="4809524" cy="695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086" y="4806088"/>
            <a:ext cx="4523599" cy="5619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096312" y="4246350"/>
                <a:ext cx="4592462" cy="816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̃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func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400" b="0" dirty="0" smtClean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312" y="4246350"/>
                <a:ext cx="4592462" cy="8163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271200" y="3575604"/>
            <a:ext cx="1304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Dropout </a:t>
            </a:r>
          </a:p>
          <a:p>
            <a:r>
              <a:rPr lang="zh-CN" altLang="en-US" dirty="0" smtClean="0"/>
              <a:t>目标函数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71200" y="4221935"/>
            <a:ext cx="1931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Dropout Boosting  </a:t>
            </a:r>
            <a:r>
              <a:rPr lang="zh-CN" altLang="en-US" dirty="0" smtClean="0"/>
              <a:t>目标函数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128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Dropout </a:t>
            </a:r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38</a:t>
            </a:fld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11325" y="2323465"/>
            <a:ext cx="5086350" cy="3760470"/>
            <a:chOff x="0" y="0"/>
            <a:chExt cx="5780952" cy="4274126"/>
          </a:xfrm>
        </p:grpSpPr>
        <p:pic>
          <p:nvPicPr>
            <p:cNvPr id="12" name="Picture 1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588600" cy="4274126"/>
            </a:xfrm>
            <a:prstGeom prst="rect">
              <a:avLst/>
            </a:prstGeom>
          </p:spPr>
        </p:pic>
        <p:sp>
          <p:nvSpPr>
            <p:cNvPr id="13" name="Shape 4373"/>
            <p:cNvSpPr/>
            <p:nvPr/>
          </p:nvSpPr>
          <p:spPr>
            <a:xfrm>
              <a:off x="122227" y="1598700"/>
              <a:ext cx="5658600" cy="393600"/>
            </a:xfrm>
            <a:custGeom>
              <a:avLst/>
              <a:gdLst/>
              <a:ahLst/>
              <a:cxnLst/>
              <a:rect l="0" t="0" r="0" b="0"/>
              <a:pathLst>
                <a:path w="5658600" h="393600">
                  <a:moveTo>
                    <a:pt x="0" y="0"/>
                  </a:moveTo>
                  <a:lnTo>
                    <a:pt x="5658600" y="0"/>
                  </a:lnTo>
                  <a:lnTo>
                    <a:pt x="5658600" y="393600"/>
                  </a:lnTo>
                  <a:lnTo>
                    <a:pt x="0" y="3936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4" name="Shape 4375"/>
            <p:cNvSpPr/>
            <p:nvPr/>
          </p:nvSpPr>
          <p:spPr>
            <a:xfrm>
              <a:off x="122227" y="2128250"/>
              <a:ext cx="5658600" cy="357600"/>
            </a:xfrm>
            <a:custGeom>
              <a:avLst/>
              <a:gdLst/>
              <a:ahLst/>
              <a:cxnLst/>
              <a:rect l="0" t="0" r="0" b="0"/>
              <a:pathLst>
                <a:path w="5658600" h="357600">
                  <a:moveTo>
                    <a:pt x="0" y="0"/>
                  </a:moveTo>
                  <a:lnTo>
                    <a:pt x="5658600" y="0"/>
                  </a:lnTo>
                  <a:lnTo>
                    <a:pt x="5658600" y="357600"/>
                  </a:lnTo>
                  <a:lnTo>
                    <a:pt x="0" y="3576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5" name="Shape 4379"/>
            <p:cNvSpPr/>
            <p:nvPr/>
          </p:nvSpPr>
          <p:spPr>
            <a:xfrm>
              <a:off x="2989452" y="3610850"/>
              <a:ext cx="2791500" cy="487200"/>
            </a:xfrm>
            <a:custGeom>
              <a:avLst/>
              <a:gdLst/>
              <a:ahLst/>
              <a:cxnLst/>
              <a:rect l="0" t="0" r="0" b="0"/>
              <a:pathLst>
                <a:path w="2791500" h="487200">
                  <a:moveTo>
                    <a:pt x="0" y="0"/>
                  </a:moveTo>
                  <a:lnTo>
                    <a:pt x="2791500" y="0"/>
                  </a:lnTo>
                  <a:lnTo>
                    <a:pt x="2791500" y="487200"/>
                  </a:lnTo>
                  <a:lnTo>
                    <a:pt x="0" y="4872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366000" y="3903185"/>
            <a:ext cx="341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前向过程的</a:t>
            </a:r>
            <a:r>
              <a:rPr lang="en-US" altLang="zh-CN" dirty="0" smtClean="0"/>
              <a:t>drop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366000" y="5530028"/>
            <a:ext cx="341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</a:t>
            </a:r>
            <a:r>
              <a:rPr lang="zh-CN" altLang="en-US" dirty="0" smtClean="0"/>
              <a:t>试时的缩放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443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DropConnect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794" y="1772594"/>
            <a:ext cx="6981825" cy="28765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6100" y="5062494"/>
            <a:ext cx="99605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 smtClean="0"/>
              <a:t>DropConnect</a:t>
            </a:r>
            <a:r>
              <a:rPr lang="zh-CN" altLang="en-US" sz="2400" dirty="0" smtClean="0"/>
              <a:t>：</a:t>
            </a:r>
            <a:r>
              <a:rPr lang="zh-CN" altLang="en-US" sz="2400" dirty="0"/>
              <a:t>将节点中的每个与其相连的输入权值以</a:t>
            </a:r>
            <a:r>
              <a:rPr lang="en-US" altLang="zh-CN" sz="2400" dirty="0"/>
              <a:t>1-p</a:t>
            </a:r>
            <a:r>
              <a:rPr lang="zh-CN" altLang="en-US" sz="2400" dirty="0"/>
              <a:t>的概率变成</a:t>
            </a:r>
            <a:r>
              <a:rPr lang="en-US" altLang="zh-CN" sz="2400" dirty="0" smtClean="0"/>
              <a:t>0</a:t>
            </a: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Dropout</a:t>
            </a:r>
            <a:r>
              <a:rPr lang="zh-CN" altLang="en-US" sz="2400" dirty="0" smtClean="0"/>
              <a:t>：随</a:t>
            </a:r>
            <a:r>
              <a:rPr lang="zh-CN" altLang="en-US" sz="2400" dirty="0"/>
              <a:t>机的将隐层节点的输出变成</a:t>
            </a:r>
            <a:r>
              <a:rPr lang="en-US" altLang="zh-CN" sz="2400" dirty="0"/>
              <a:t>0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574" y="6135446"/>
            <a:ext cx="1990476" cy="4380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6233" y="5597616"/>
            <a:ext cx="2209524" cy="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6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显示限制的动机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惩罚可能会使</a:t>
                </a:r>
                <a:r>
                  <a:rPr lang="zh-CN" altLang="en-US" dirty="0"/>
                  <a:t>算法陷入局部</a:t>
                </a:r>
                <a:r>
                  <a:rPr lang="zh-CN" altLang="en-US" dirty="0" smtClean="0"/>
                  <a:t>极小（对应</a:t>
                </a:r>
                <a:r>
                  <a:rPr lang="zh-CN" altLang="en-US" dirty="0"/>
                  <a:t>于小</a:t>
                </a:r>
                <a:r>
                  <a:rPr lang="zh-CN" altLang="en-US" dirty="0" smtClean="0"/>
                  <a:t>的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r>
                  <a:rPr lang="zh-CN" altLang="en-US" dirty="0"/>
                  <a:t>当训练神经网络时，这</a:t>
                </a:r>
                <a:r>
                  <a:rPr lang="zh-CN" altLang="en-US" dirty="0" smtClean="0"/>
                  <a:t>通常</a:t>
                </a:r>
                <a:r>
                  <a:rPr lang="zh-CN" altLang="en-US" dirty="0"/>
                  <a:t>表现为训练带有几</a:t>
                </a:r>
                <a:r>
                  <a:rPr lang="zh-CN" altLang="en-US" dirty="0" smtClean="0"/>
                  <a:t>个</a:t>
                </a:r>
                <a:r>
                  <a:rPr lang="en-US" altLang="zh-CN" dirty="0"/>
                  <a:t>“</a:t>
                </a:r>
                <a:r>
                  <a:rPr lang="zh-CN" altLang="en-US" dirty="0" smtClean="0"/>
                  <a:t>死亡单元</a:t>
                </a:r>
                <a:r>
                  <a:rPr lang="en-US" altLang="zh-CN" dirty="0" smtClean="0"/>
                  <a:t>”</a:t>
                </a:r>
                <a:r>
                  <a:rPr lang="zh-CN" altLang="en-US" dirty="0" smtClean="0"/>
                  <a:t> </a:t>
                </a:r>
                <a:r>
                  <a:rPr lang="zh-CN" altLang="en-US" dirty="0"/>
                  <a:t>的</a:t>
                </a:r>
                <a:r>
                  <a:rPr lang="zh-CN" altLang="en-US" dirty="0" smtClean="0"/>
                  <a:t>神经网络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显示约束的目标函数可以通过投影梯度下降法来优化</a:t>
                </a:r>
                <a:endParaRPr lang="en-US" altLang="zh-CN" dirty="0"/>
              </a:p>
              <a:p>
                <a:pPr lvl="1"/>
                <a:r>
                  <a:rPr lang="zh-CN" altLang="en-US" dirty="0" smtClean="0"/>
                  <a:t>通过</a:t>
                </a:r>
                <a:r>
                  <a:rPr lang="zh-CN" altLang="en-US" dirty="0"/>
                  <a:t>重投影</a:t>
                </a:r>
                <a:r>
                  <a:rPr lang="zh-CN" altLang="en-US" dirty="0" smtClean="0"/>
                  <a:t>实现</a:t>
                </a:r>
                <a:r>
                  <a:rPr lang="zh-CN" altLang="en-US" dirty="0"/>
                  <a:t>的显式约束只在权重变大并试图离开限制区域时产生</a:t>
                </a:r>
                <a:r>
                  <a:rPr lang="zh-CN" altLang="en-US" dirty="0" smtClean="0"/>
                  <a:t>作用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重投影实现的显式约束不鼓励权重接近原点，</a:t>
                </a:r>
                <a:r>
                  <a:rPr lang="zh-CN" altLang="en-US" dirty="0" smtClean="0"/>
                  <a:t>所以效果更好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增加了一定的稳定性，更新更多，同时防止溢出</a:t>
                </a: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3" t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1026" name="Picture 2" descr="âprojected gradient descent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046" y="4276893"/>
            <a:ext cx="2380542" cy="228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8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对抗学习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对抗样本：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 smtClean="0"/>
                  <a:t>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 smtClean="0"/>
                  <a:t>非常相似，人类难以察觉差异，但神经网络会作出不同的预测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3" t="-2071" r="-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219" y="2825976"/>
            <a:ext cx="7104762" cy="36190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37545" y="5231369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长臂猿</a:t>
            </a:r>
          </a:p>
        </p:txBody>
      </p:sp>
      <p:sp>
        <p:nvSpPr>
          <p:cNvPr id="7" name="Rectangle 6"/>
          <p:cNvSpPr/>
          <p:nvPr/>
        </p:nvSpPr>
        <p:spPr>
          <a:xfrm>
            <a:off x="5499101" y="5231369"/>
            <a:ext cx="135717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线虫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7583" y="5231369"/>
            <a:ext cx="85451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熊猫</a:t>
            </a:r>
          </a:p>
        </p:txBody>
      </p:sp>
    </p:spTree>
    <p:extLst>
      <p:ext uri="{BB962C8B-B14F-4D97-AF65-F5344CB8AC3E}">
        <p14:creationId xmlns:p14="http://schemas.microsoft.com/office/powerpoint/2010/main" val="242679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对抗学习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对抗样本的主要原因之一是过度线性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神经</a:t>
                </a:r>
                <a:r>
                  <a:rPr lang="zh-CN" altLang="en-US" dirty="0"/>
                  <a:t>网络主</a:t>
                </a:r>
                <a:r>
                  <a:rPr lang="zh-CN" altLang="en-US" dirty="0" smtClean="0"/>
                  <a:t>要基</a:t>
                </a:r>
                <a:r>
                  <a:rPr lang="zh-CN" altLang="en-US" dirty="0"/>
                  <a:t>于线性块构建</a:t>
                </a:r>
                <a:r>
                  <a:rPr lang="zh-CN" altLang="en-US" dirty="0"/>
                  <a:t>的，一些实验</a:t>
                </a:r>
                <a:r>
                  <a:rPr lang="zh-CN" altLang="en-US" dirty="0" smtClean="0"/>
                  <a:t>中实</a:t>
                </a:r>
                <a:r>
                  <a:rPr lang="zh-CN" altLang="en-US" dirty="0"/>
                  <a:t>现的整体函数被证</a:t>
                </a:r>
                <a:r>
                  <a:rPr lang="zh-CN" altLang="en-US" dirty="0" smtClean="0"/>
                  <a:t>明是</a:t>
                </a:r>
                <a:r>
                  <a:rPr lang="zh-CN" altLang="en-US" dirty="0"/>
                  <a:t>高度线性</a:t>
                </a:r>
                <a:r>
                  <a:rPr lang="zh-CN" altLang="en-US" dirty="0" smtClean="0"/>
                  <a:t>的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如果一个线性函数具有许</a:t>
                </a:r>
                <a:r>
                  <a:rPr lang="zh-CN" altLang="en-US" dirty="0" smtClean="0"/>
                  <a:t>多</a:t>
                </a:r>
                <a:r>
                  <a:rPr lang="zh-CN" altLang="en-US" dirty="0"/>
                  <a:t>输入，那么它的值可以非常迅速地改</a:t>
                </a:r>
                <a:r>
                  <a:rPr lang="zh-CN" altLang="en-US" dirty="0" smtClean="0"/>
                  <a:t>变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用</a:t>
                </a:r>
                <a:r>
                  <a:rPr lang="en-US" altLang="zh-CN" i="1" dirty="0" smtClean="0"/>
                  <a:t>ϵ </a:t>
                </a:r>
                <a:r>
                  <a:rPr lang="zh-CN" altLang="en-US" dirty="0"/>
                  <a:t>改变每个输入，权重</a:t>
                </a:r>
                <a:r>
                  <a:rPr lang="zh-CN" altLang="en-US" dirty="0" smtClean="0"/>
                  <a:t>为</a:t>
                </a:r>
                <a:r>
                  <a:rPr lang="en-US" altLang="zh-CN" dirty="0" smtClean="0"/>
                  <a:t>w </a:t>
                </a:r>
                <a:r>
                  <a:rPr lang="zh-CN" altLang="en-US" dirty="0"/>
                  <a:t>的线性函数可以改</a:t>
                </a:r>
                <a:r>
                  <a:rPr lang="zh-CN" altLang="en-US" dirty="0" smtClean="0"/>
                  <a:t>变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之多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 smtClean="0"/>
                  <a:t>对抗学习：在</a:t>
                </a:r>
                <a:r>
                  <a:rPr lang="zh-CN" altLang="en-US" dirty="0"/>
                  <a:t>对抗扰动的训练集样本上</a:t>
                </a:r>
                <a:r>
                  <a:rPr lang="zh-CN" altLang="en-US" dirty="0" smtClean="0"/>
                  <a:t>训练</a:t>
                </a:r>
                <a:r>
                  <a:rPr lang="zh-CN" altLang="en-US" dirty="0"/>
                  <a:t>网</a:t>
                </a:r>
                <a:r>
                  <a:rPr lang="zh-CN" altLang="en-US" dirty="0" smtClean="0"/>
                  <a:t>络，以减少原有独立同分布的测试集的错误率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鼓励网络在训练数据附近的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局部区域恒定</a:t>
                </a:r>
                <a:r>
                  <a:rPr lang="zh-CN" altLang="en-US" dirty="0"/>
                  <a:t>来限制这一高度敏感的局部</a:t>
                </a:r>
                <a:r>
                  <a:rPr lang="zh-CN" altLang="en-US" dirty="0" smtClean="0"/>
                  <a:t>线性</a:t>
                </a:r>
                <a:r>
                  <a:rPr lang="zh-CN" altLang="en-US" dirty="0"/>
                  <a:t>行</a:t>
                </a:r>
                <a:r>
                  <a:rPr lang="zh-CN" altLang="en-US" dirty="0" smtClean="0"/>
                  <a:t>为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向监督神经网络引入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局部恒定先验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3" t="-2071" r="-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71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pic>
        <p:nvPicPr>
          <p:cNvPr id="3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7282" y="2330817"/>
            <a:ext cx="1655763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4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328" r="89552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12277" y="2756892"/>
            <a:ext cx="1635125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86703" y="2756892"/>
            <a:ext cx="30948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 smtClean="0"/>
              <a:t>谢谢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35832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数据集增强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Can 4"/>
          <p:cNvSpPr/>
          <p:nvPr/>
        </p:nvSpPr>
        <p:spPr>
          <a:xfrm>
            <a:off x="1423147" y="3799621"/>
            <a:ext cx="1129553" cy="101301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lowchart: Manual Operation 5"/>
          <p:cNvSpPr/>
          <p:nvPr/>
        </p:nvSpPr>
        <p:spPr>
          <a:xfrm rot="16200000">
            <a:off x="7186309" y="3750313"/>
            <a:ext cx="1201271" cy="1111624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dirty="0" smtClean="0"/>
              <a:t>CNN</a:t>
            </a:r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786" y="3533919"/>
            <a:ext cx="1365595" cy="188034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324183" y="2879848"/>
            <a:ext cx="4910436" cy="727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325598" y="4306125"/>
            <a:ext cx="8517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52700" y="3064514"/>
            <a:ext cx="997324" cy="640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639845" y="2695182"/>
            <a:ext cx="99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cat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763806" y="2805953"/>
            <a:ext cx="1849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Loading image and label</a:t>
            </a:r>
            <a:endParaRPr lang="zh-CN" alt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614576" y="4239302"/>
            <a:ext cx="934350" cy="3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8627037" y="3924826"/>
            <a:ext cx="691576" cy="317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9421905" y="3554372"/>
            <a:ext cx="1586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Compute loss</a:t>
            </a:r>
            <a:endParaRPr lang="zh-CN" alt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167" y="3515989"/>
            <a:ext cx="1359431" cy="190914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3992426" y="5876611"/>
            <a:ext cx="191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Transform image</a:t>
            </a:r>
            <a:endParaRPr lang="zh-CN" altLang="en-US" dirty="0"/>
          </a:p>
        </p:txBody>
      </p:sp>
      <p:sp>
        <p:nvSpPr>
          <p:cNvPr id="43" name="Freeform 42"/>
          <p:cNvSpPr/>
          <p:nvPr/>
        </p:nvSpPr>
        <p:spPr>
          <a:xfrm>
            <a:off x="4324183" y="5450269"/>
            <a:ext cx="1326777" cy="331694"/>
          </a:xfrm>
          <a:custGeom>
            <a:avLst/>
            <a:gdLst>
              <a:gd name="connsiteX0" fmla="*/ 0 w 1326777"/>
              <a:gd name="connsiteY0" fmla="*/ 0 h 331694"/>
              <a:gd name="connsiteX1" fmla="*/ 17930 w 1326777"/>
              <a:gd name="connsiteY1" fmla="*/ 53788 h 331694"/>
              <a:gd name="connsiteX2" fmla="*/ 44824 w 1326777"/>
              <a:gd name="connsiteY2" fmla="*/ 89647 h 331694"/>
              <a:gd name="connsiteX3" fmla="*/ 62753 w 1326777"/>
              <a:gd name="connsiteY3" fmla="*/ 116541 h 331694"/>
              <a:gd name="connsiteX4" fmla="*/ 80683 w 1326777"/>
              <a:gd name="connsiteY4" fmla="*/ 152400 h 331694"/>
              <a:gd name="connsiteX5" fmla="*/ 134471 w 1326777"/>
              <a:gd name="connsiteY5" fmla="*/ 206188 h 331694"/>
              <a:gd name="connsiteX6" fmla="*/ 170330 w 1326777"/>
              <a:gd name="connsiteY6" fmla="*/ 242047 h 331694"/>
              <a:gd name="connsiteX7" fmla="*/ 206189 w 1326777"/>
              <a:gd name="connsiteY7" fmla="*/ 259976 h 331694"/>
              <a:gd name="connsiteX8" fmla="*/ 233083 w 1326777"/>
              <a:gd name="connsiteY8" fmla="*/ 286871 h 331694"/>
              <a:gd name="connsiteX9" fmla="*/ 295836 w 1326777"/>
              <a:gd name="connsiteY9" fmla="*/ 304800 h 331694"/>
              <a:gd name="connsiteX10" fmla="*/ 484095 w 1326777"/>
              <a:gd name="connsiteY10" fmla="*/ 331694 h 331694"/>
              <a:gd name="connsiteX11" fmla="*/ 1039906 w 1326777"/>
              <a:gd name="connsiteY11" fmla="*/ 322729 h 331694"/>
              <a:gd name="connsiteX12" fmla="*/ 1075765 w 1326777"/>
              <a:gd name="connsiteY12" fmla="*/ 313765 h 331694"/>
              <a:gd name="connsiteX13" fmla="*/ 1129553 w 1326777"/>
              <a:gd name="connsiteY13" fmla="*/ 295835 h 331694"/>
              <a:gd name="connsiteX14" fmla="*/ 1147483 w 1326777"/>
              <a:gd name="connsiteY14" fmla="*/ 277906 h 331694"/>
              <a:gd name="connsiteX15" fmla="*/ 1174377 w 1326777"/>
              <a:gd name="connsiteY15" fmla="*/ 259976 h 331694"/>
              <a:gd name="connsiteX16" fmla="*/ 1210236 w 1326777"/>
              <a:gd name="connsiteY16" fmla="*/ 233082 h 331694"/>
              <a:gd name="connsiteX17" fmla="*/ 1228165 w 1326777"/>
              <a:gd name="connsiteY17" fmla="*/ 206188 h 331694"/>
              <a:gd name="connsiteX18" fmla="*/ 1246095 w 1326777"/>
              <a:gd name="connsiteY18" fmla="*/ 188259 h 331694"/>
              <a:gd name="connsiteX19" fmla="*/ 1281953 w 1326777"/>
              <a:gd name="connsiteY19" fmla="*/ 134471 h 331694"/>
              <a:gd name="connsiteX20" fmla="*/ 1308847 w 1326777"/>
              <a:gd name="connsiteY20" fmla="*/ 71718 h 331694"/>
              <a:gd name="connsiteX21" fmla="*/ 1326777 w 1326777"/>
              <a:gd name="connsiteY21" fmla="*/ 17929 h 33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26777" h="331694">
                <a:moveTo>
                  <a:pt x="0" y="0"/>
                </a:moveTo>
                <a:cubicBezTo>
                  <a:pt x="5977" y="17929"/>
                  <a:pt x="9478" y="36884"/>
                  <a:pt x="17930" y="53788"/>
                </a:cubicBezTo>
                <a:cubicBezTo>
                  <a:pt x="24612" y="67152"/>
                  <a:pt x="36140" y="77489"/>
                  <a:pt x="44824" y="89647"/>
                </a:cubicBezTo>
                <a:cubicBezTo>
                  <a:pt x="51086" y="98414"/>
                  <a:pt x="57408" y="107186"/>
                  <a:pt x="62753" y="116541"/>
                </a:cubicBezTo>
                <a:cubicBezTo>
                  <a:pt x="69383" y="128144"/>
                  <a:pt x="72335" y="141965"/>
                  <a:pt x="80683" y="152400"/>
                </a:cubicBezTo>
                <a:cubicBezTo>
                  <a:pt x="96523" y="172200"/>
                  <a:pt x="116542" y="188259"/>
                  <a:pt x="134471" y="206188"/>
                </a:cubicBezTo>
                <a:lnTo>
                  <a:pt x="170330" y="242047"/>
                </a:lnTo>
                <a:lnTo>
                  <a:pt x="206189" y="259976"/>
                </a:lnTo>
                <a:cubicBezTo>
                  <a:pt x="215154" y="268941"/>
                  <a:pt x="222534" y="279838"/>
                  <a:pt x="233083" y="286871"/>
                </a:cubicBezTo>
                <a:cubicBezTo>
                  <a:pt x="240146" y="291580"/>
                  <a:pt x="291907" y="304171"/>
                  <a:pt x="295836" y="304800"/>
                </a:cubicBezTo>
                <a:cubicBezTo>
                  <a:pt x="358430" y="314815"/>
                  <a:pt x="484095" y="331694"/>
                  <a:pt x="484095" y="331694"/>
                </a:cubicBezTo>
                <a:lnTo>
                  <a:pt x="1039906" y="322729"/>
                </a:lnTo>
                <a:cubicBezTo>
                  <a:pt x="1052221" y="322356"/>
                  <a:pt x="1063964" y="317305"/>
                  <a:pt x="1075765" y="313765"/>
                </a:cubicBezTo>
                <a:cubicBezTo>
                  <a:pt x="1093867" y="308334"/>
                  <a:pt x="1129553" y="295835"/>
                  <a:pt x="1129553" y="295835"/>
                </a:cubicBezTo>
                <a:cubicBezTo>
                  <a:pt x="1135530" y="289859"/>
                  <a:pt x="1140883" y="283186"/>
                  <a:pt x="1147483" y="277906"/>
                </a:cubicBezTo>
                <a:cubicBezTo>
                  <a:pt x="1155896" y="271175"/>
                  <a:pt x="1165610" y="266238"/>
                  <a:pt x="1174377" y="259976"/>
                </a:cubicBezTo>
                <a:cubicBezTo>
                  <a:pt x="1186535" y="251292"/>
                  <a:pt x="1198283" y="242047"/>
                  <a:pt x="1210236" y="233082"/>
                </a:cubicBezTo>
                <a:cubicBezTo>
                  <a:pt x="1216212" y="224117"/>
                  <a:pt x="1221434" y="214601"/>
                  <a:pt x="1228165" y="206188"/>
                </a:cubicBezTo>
                <a:cubicBezTo>
                  <a:pt x="1233445" y="199588"/>
                  <a:pt x="1241024" y="195021"/>
                  <a:pt x="1246095" y="188259"/>
                </a:cubicBezTo>
                <a:cubicBezTo>
                  <a:pt x="1259024" y="171020"/>
                  <a:pt x="1281953" y="134471"/>
                  <a:pt x="1281953" y="134471"/>
                </a:cubicBezTo>
                <a:cubicBezTo>
                  <a:pt x="1305668" y="39613"/>
                  <a:pt x="1273470" y="151316"/>
                  <a:pt x="1308847" y="71718"/>
                </a:cubicBezTo>
                <a:cubicBezTo>
                  <a:pt x="1316523" y="54447"/>
                  <a:pt x="1326777" y="17929"/>
                  <a:pt x="1326777" y="1792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62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</a:t>
            </a:r>
            <a:r>
              <a:rPr lang="zh-CN" altLang="en-US" dirty="0" smtClean="0"/>
              <a:t>增强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水平翻转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7" y="1778344"/>
            <a:ext cx="6268534" cy="3463606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997700" y="1556951"/>
            <a:ext cx="4584699" cy="5000368"/>
          </a:xfrm>
        </p:spPr>
        <p:txBody>
          <a:bodyPr/>
          <a:lstStyle/>
          <a:p>
            <a:r>
              <a:rPr lang="zh-CN" altLang="en-US" dirty="0"/>
              <a:t>不能使用会改变类别的</a:t>
            </a:r>
            <a:r>
              <a:rPr lang="zh-CN" altLang="en-US" dirty="0" smtClean="0"/>
              <a:t>转换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OCR</a:t>
            </a:r>
            <a:r>
              <a:rPr lang="zh-CN" altLang="en-US" dirty="0" smtClean="0"/>
              <a:t>中的字符</a:t>
            </a:r>
            <a:r>
              <a:rPr lang="en-US" altLang="zh-CN" dirty="0" smtClean="0"/>
              <a:t>b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6</a:t>
            </a:r>
            <a:r>
              <a:rPr lang="zh-CN" altLang="en-US" dirty="0" smtClean="0"/>
              <a:t>和</a:t>
            </a:r>
            <a:r>
              <a:rPr lang="en-US" altLang="zh-CN" dirty="0" smtClean="0"/>
              <a:t>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4161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数据集增强</a:t>
            </a:r>
            <a:r>
              <a:rPr lang="en-US" altLang="zh-CN" dirty="0"/>
              <a:t>—</a:t>
            </a:r>
            <a:r>
              <a:rPr lang="zh-CN" altLang="en-US" dirty="0"/>
              <a:t>随机裁剪和缩放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50" y="1556951"/>
            <a:ext cx="6684273" cy="5000368"/>
          </a:xfrm>
        </p:spPr>
        <p:txBody>
          <a:bodyPr/>
          <a:lstStyle/>
          <a:p>
            <a:r>
              <a:rPr lang="zh-CN" altLang="en-US" dirty="0" smtClean="0"/>
              <a:t>训练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</a:t>
            </a:r>
            <a:r>
              <a:rPr lang="en-US" altLang="zh-CN" dirty="0" smtClean="0"/>
              <a:t>[256,480]</a:t>
            </a:r>
            <a:r>
              <a:rPr lang="zh-CN" altLang="en-US" dirty="0" smtClean="0"/>
              <a:t>的范围内随机取</a:t>
            </a:r>
            <a:r>
              <a:rPr lang="en-US" altLang="zh-CN" dirty="0" smtClean="0"/>
              <a:t>L</a:t>
            </a:r>
          </a:p>
          <a:p>
            <a:pPr lvl="1"/>
            <a:r>
              <a:rPr lang="zh-CN" altLang="en-US" dirty="0"/>
              <a:t>按</a:t>
            </a:r>
            <a:r>
              <a:rPr lang="zh-CN" altLang="en-US" dirty="0" smtClean="0"/>
              <a:t>比例缩放，其中短边长度为</a:t>
            </a:r>
            <a:r>
              <a:rPr lang="en-US" altLang="zh-CN" dirty="0" smtClean="0"/>
              <a:t>L</a:t>
            </a:r>
          </a:p>
          <a:p>
            <a:pPr lvl="1"/>
            <a:r>
              <a:rPr lang="zh-CN" altLang="en-US" dirty="0" smtClean="0"/>
              <a:t>从缩放的图上采样</a:t>
            </a:r>
            <a:r>
              <a:rPr lang="en-US" altLang="zh-CN" dirty="0" smtClean="0"/>
              <a:t>224x224</a:t>
            </a:r>
            <a:r>
              <a:rPr lang="zh-CN" altLang="en-US" dirty="0" smtClean="0"/>
              <a:t>的图</a:t>
            </a:r>
            <a:endParaRPr lang="en-US" altLang="zh-CN" dirty="0" smtClean="0"/>
          </a:p>
          <a:p>
            <a:r>
              <a:rPr lang="zh-CN" altLang="en-US" dirty="0" smtClean="0"/>
              <a:t>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五个尺度上的缩放</a:t>
            </a:r>
            <a:r>
              <a:rPr lang="en-US" altLang="zh-CN" dirty="0" smtClean="0"/>
              <a:t>{224,256,384,480,640}</a:t>
            </a:r>
          </a:p>
          <a:p>
            <a:pPr lvl="1"/>
            <a:r>
              <a:rPr lang="zh-CN" altLang="en-US" dirty="0" smtClean="0"/>
              <a:t>每个大小的图片，用</a:t>
            </a:r>
            <a:r>
              <a:rPr lang="en-US" altLang="zh-CN" dirty="0" smtClean="0"/>
              <a:t>10</a:t>
            </a:r>
            <a:r>
              <a:rPr lang="zh-CN" altLang="en-US" dirty="0" smtClean="0"/>
              <a:t>个</a:t>
            </a:r>
            <a:r>
              <a:rPr lang="en-US" altLang="zh-CN" dirty="0" smtClean="0"/>
              <a:t>224x224</a:t>
            </a:r>
            <a:r>
              <a:rPr lang="zh-CN" altLang="en-US" dirty="0" smtClean="0"/>
              <a:t>的裁剪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2(</a:t>
            </a:r>
            <a:r>
              <a:rPr lang="zh-CN" altLang="en-US" dirty="0" smtClean="0"/>
              <a:t>水平翻转</a:t>
            </a:r>
            <a:r>
              <a:rPr lang="en-US" altLang="zh-CN" dirty="0" smtClean="0"/>
              <a:t>) x (4 </a:t>
            </a:r>
            <a:r>
              <a:rPr lang="zh-CN" altLang="en-US" dirty="0" smtClean="0"/>
              <a:t>角</a:t>
            </a:r>
            <a:r>
              <a:rPr lang="en-US" altLang="zh-CN" dirty="0" smtClean="0"/>
              <a:t> + 1</a:t>
            </a:r>
            <a:r>
              <a:rPr lang="zh-CN" altLang="en-US" dirty="0"/>
              <a:t> </a:t>
            </a:r>
            <a:r>
              <a:rPr lang="zh-CN" altLang="en-US" dirty="0" smtClean="0"/>
              <a:t>中心</a:t>
            </a:r>
            <a:r>
              <a:rPr lang="en-US" altLang="zh-CN" dirty="0" smtClean="0"/>
              <a:t>)</a:t>
            </a:r>
          </a:p>
          <a:p>
            <a:pPr lvl="1"/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823" y="1359244"/>
            <a:ext cx="3815592" cy="537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43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数据集增强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还可以是下面变换的任意组合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平移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旋转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伸缩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裁剪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扭曲</a:t>
            </a:r>
            <a:endParaRPr lang="en-US" altLang="zh-CN" dirty="0" smtClean="0"/>
          </a:p>
          <a:p>
            <a:r>
              <a:rPr lang="zh-CN" altLang="en-US" dirty="0"/>
              <a:t>神经网络的输入层注入噪声</a:t>
            </a:r>
            <a:endParaRPr lang="en-US" altLang="zh-CN" dirty="0"/>
          </a:p>
          <a:p>
            <a:r>
              <a:rPr lang="zh-CN" altLang="en-US" dirty="0"/>
              <a:t>向隐藏单元施加噪声也是可行的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60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噪声鲁棒性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对于某些模型，向</a:t>
                </a:r>
                <a:r>
                  <a:rPr lang="zh-CN" altLang="en-US" dirty="0"/>
                  <a:t>输入添加方差极小的噪声等价于对权重施加范数</a:t>
                </a:r>
                <a:r>
                  <a:rPr lang="zh-CN" altLang="en-US" dirty="0" smtClean="0"/>
                  <a:t>惩罚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假设网络权重添加随机扰动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altLang="zh-CN" b="0" dirty="0" smtClean="0"/>
                  <a:t>, </a:t>
                </a:r>
                <a:r>
                  <a:rPr lang="zh-CN" altLang="en-US" b="0" dirty="0" smtClean="0"/>
                  <a:t>扰动模型为：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b="0" dirty="0" smtClean="0"/>
              </a:p>
              <a:p>
                <a:r>
                  <a:rPr lang="zh-CN" altLang="en-US" dirty="0" smtClean="0"/>
                  <a:t>目标函数</a:t>
                </a:r>
                <a:endParaRPr lang="en-US" altLang="zh-CN" dirty="0" smtClean="0"/>
              </a:p>
              <a:p>
                <a:endParaRPr lang="en-US" altLang="zh-CN" b="0" dirty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考虑一阶泰勒展开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</m:oMath>
                </a14:m>
                <a:endParaRPr lang="en-US" altLang="zh-CN" b="0" dirty="0" smtClean="0"/>
              </a:p>
              <a:p>
                <a:r>
                  <a:rPr lang="zh-CN" altLang="en-US" dirty="0" smtClean="0"/>
                  <a:t>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zh-CN" altLang="en-US" b="0" dirty="0" smtClean="0"/>
                  <a:t>较小时</a:t>
                </a:r>
                <a:r>
                  <a:rPr lang="en-US" altLang="zh-CN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0" dirty="0" smtClean="0">
                                        <a:latin typeface="Cambria Math" panose="02040503050406030204" pitchFamily="18" charset="0"/>
                                      </a:rPr>
                                      <m:t>𝛻</m:t>
                                    </m:r>
                                  </m:e>
                                  <m:sub>
                                    <m:r>
                                      <a:rPr lang="en-US" altLang="zh-CN" b="1" i="1" dirty="0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sub>
                                </m:sSub>
                                <m:acc>
                                  <m:accPr>
                                    <m:chr m:val="̂"/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dirty="0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b="0" dirty="0" smtClean="0"/>
              </a:p>
              <a:p>
                <a:r>
                  <a:rPr lang="zh-CN" altLang="en-US" dirty="0" smtClean="0"/>
                  <a:t>鼓励</a:t>
                </a:r>
                <a:r>
                  <a:rPr lang="zh-CN" altLang="en-US" dirty="0"/>
                  <a:t>参数进入权重小扰动对输出</a:t>
                </a:r>
                <a:r>
                  <a:rPr lang="zh-CN" altLang="en-US" dirty="0" smtClean="0"/>
                  <a:t>相对影响</a:t>
                </a:r>
                <a:r>
                  <a:rPr lang="zh-CN" altLang="en-US" dirty="0"/>
                  <a:t>较小的</a:t>
                </a:r>
                <a:r>
                  <a:rPr lang="zh-CN" altLang="en-US" dirty="0" smtClean="0"/>
                  <a:t>参数空间区域</a:t>
                </a:r>
                <a:endParaRPr lang="en-US" altLang="zh-CN" b="0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03" t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366" y="3030092"/>
            <a:ext cx="5210158" cy="142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68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等线 Light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2061</TotalTime>
  <Words>1977</Words>
  <Application>Microsoft Office PowerPoint</Application>
  <PresentationFormat>Widescreen</PresentationFormat>
  <Paragraphs>324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CMMI10</vt:lpstr>
      <vt:lpstr>FZHTK--GBK1-0</vt:lpstr>
      <vt:lpstr>FZSSK--GBK1-0</vt:lpstr>
      <vt:lpstr>LMRoman10-BoldItalic-Identity-H</vt:lpstr>
      <vt:lpstr>LMRoman10-Regular</vt:lpstr>
      <vt:lpstr>等线</vt:lpstr>
      <vt:lpstr>等线 Light</vt:lpstr>
      <vt:lpstr>微软雅黑</vt:lpstr>
      <vt:lpstr>Arial</vt:lpstr>
      <vt:lpstr>Cambria Math</vt:lpstr>
      <vt:lpstr>Times New Roman</vt:lpstr>
      <vt:lpstr>Office Theme</vt:lpstr>
      <vt:lpstr>深度学习正则化</vt:lpstr>
      <vt:lpstr>参数范数惩罚</vt:lpstr>
      <vt:lpstr>作为约束的范数惩罚</vt:lpstr>
      <vt:lpstr>显示限制的动机</vt:lpstr>
      <vt:lpstr>数据集增强</vt:lpstr>
      <vt:lpstr>数据集增强—水平翻转</vt:lpstr>
      <vt:lpstr>数据集增强—随机裁剪和缩放</vt:lpstr>
      <vt:lpstr>数据集增强</vt:lpstr>
      <vt:lpstr>噪声鲁棒性</vt:lpstr>
      <vt:lpstr>向输出目标注入噪声</vt:lpstr>
      <vt:lpstr>基于半监督学习的正则化</vt:lpstr>
      <vt:lpstr>基于多任务学习的正则化</vt:lpstr>
      <vt:lpstr>提前终止</vt:lpstr>
      <vt:lpstr>提前终止的两种策略</vt:lpstr>
      <vt:lpstr>提前终止是一种正则化</vt:lpstr>
      <vt:lpstr>提前终止是一种正则化</vt:lpstr>
      <vt:lpstr>提前终止是一种正则化</vt:lpstr>
      <vt:lpstr>提前终止是一种正则化</vt:lpstr>
      <vt:lpstr>Dropout</vt:lpstr>
      <vt:lpstr>Dropout</vt:lpstr>
      <vt:lpstr>Dropout动机</vt:lpstr>
      <vt:lpstr>Dropout动机</vt:lpstr>
      <vt:lpstr>Bagging</vt:lpstr>
      <vt:lpstr>Bagging</vt:lpstr>
      <vt:lpstr>Dropout动机</vt:lpstr>
      <vt:lpstr>Dropout</vt:lpstr>
      <vt:lpstr>Dropout</vt:lpstr>
      <vt:lpstr>Dropout vs Bagging</vt:lpstr>
      <vt:lpstr>Dropout as regularization</vt:lpstr>
      <vt:lpstr>Dropout as regularization</vt:lpstr>
      <vt:lpstr>Dropout as regularization</vt:lpstr>
      <vt:lpstr>Dropout</vt:lpstr>
      <vt:lpstr>Dropout</vt:lpstr>
      <vt:lpstr>Dropout</vt:lpstr>
      <vt:lpstr>Dropout</vt:lpstr>
      <vt:lpstr>Dropout</vt:lpstr>
      <vt:lpstr>Dropout的随机性</vt:lpstr>
      <vt:lpstr>Dropout summary</vt:lpstr>
      <vt:lpstr>DropConnect</vt:lpstr>
      <vt:lpstr>对抗学习</vt:lpstr>
      <vt:lpstr>对抗学习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Dove Lian</dc:creator>
  <cp:lastModifiedBy>Dove Lian</cp:lastModifiedBy>
  <cp:revision>109</cp:revision>
  <dcterms:created xsi:type="dcterms:W3CDTF">2018-10-13T08:06:44Z</dcterms:created>
  <dcterms:modified xsi:type="dcterms:W3CDTF">2018-11-13T09:39:22Z</dcterms:modified>
</cp:coreProperties>
</file>